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80" r:id="rId3"/>
    <p:sldId id="311" r:id="rId4"/>
    <p:sldId id="312" r:id="rId5"/>
    <p:sldId id="309" r:id="rId6"/>
    <p:sldId id="317" r:id="rId7"/>
    <p:sldId id="286" r:id="rId8"/>
    <p:sldId id="287" r:id="rId9"/>
    <p:sldId id="313" r:id="rId10"/>
    <p:sldId id="310" r:id="rId11"/>
    <p:sldId id="303" r:id="rId12"/>
    <p:sldId id="283" r:id="rId13"/>
    <p:sldId id="307" r:id="rId14"/>
    <p:sldId id="297" r:id="rId15"/>
    <p:sldId id="314" r:id="rId16"/>
    <p:sldId id="315" r:id="rId17"/>
    <p:sldId id="316" r:id="rId18"/>
    <p:sldId id="319" r:id="rId19"/>
    <p:sldId id="318" r:id="rId2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Параллелограмм 6"/>
          <p:cNvSpPr/>
          <p:nvPr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700"/>
            <a:ext cx="343904" cy="3581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Рисунок 9" descr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605" y="258761"/>
            <a:ext cx="1675731" cy="626610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182523"/>
            <a:ext cx="9309101" cy="1652549"/>
          </a:xfrm>
          <a:prstGeom prst="rect">
            <a:avLst/>
          </a:prstGeom>
        </p:spPr>
        <p:txBody>
          <a:bodyPr anchor="t"/>
          <a:lstStyle>
            <a:lvl1pPr algn="l">
              <a:defRPr sz="3200"/>
            </a:lvl1pPr>
          </a:lstStyle>
          <a:p>
            <a:pPr algn="just"/>
            <a:r>
              <a:rPr dirty="0" smtClean="0"/>
              <a:t>О </a:t>
            </a:r>
            <a:r>
              <a:rPr lang="ru-RU" dirty="0" smtClean="0"/>
              <a:t>создании и развитии </a:t>
            </a:r>
            <a:r>
              <a:rPr dirty="0" err="1" smtClean="0"/>
              <a:t>федеральной</a:t>
            </a:r>
            <a:r>
              <a:rPr dirty="0" smtClean="0"/>
              <a:t> </a:t>
            </a:r>
            <a:r>
              <a:rPr dirty="0" err="1" smtClean="0"/>
              <a:t>сети</a:t>
            </a:r>
            <a:r>
              <a:rPr dirty="0" smtClean="0"/>
              <a:t> </a:t>
            </a:r>
            <a:r>
              <a:rPr dirty="0" err="1" smtClean="0"/>
              <a:t>Центров</a:t>
            </a:r>
            <a:r>
              <a:rPr dirty="0" smtClean="0"/>
              <a:t> </a:t>
            </a:r>
            <a:r>
              <a:rPr dirty="0"/>
              <a:t>образования </a:t>
            </a:r>
            <a:r>
              <a:rPr dirty="0" err="1"/>
              <a:t>цифрового</a:t>
            </a:r>
            <a:r>
              <a:rPr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dirty="0" smtClean="0"/>
              <a:t>и </a:t>
            </a:r>
            <a:r>
              <a:rPr dirty="0" err="1"/>
              <a:t>гуманитарного</a:t>
            </a:r>
            <a:r>
              <a:rPr dirty="0"/>
              <a:t> </a:t>
            </a:r>
            <a:r>
              <a:rPr dirty="0" err="1"/>
              <a:t>профилей</a:t>
            </a:r>
            <a:r>
              <a:rPr dirty="0"/>
              <a:t> «</a:t>
            </a:r>
            <a:r>
              <a:rPr dirty="0" err="1"/>
              <a:t>Точка</a:t>
            </a:r>
            <a:r>
              <a:rPr dirty="0"/>
              <a:t> </a:t>
            </a:r>
            <a:r>
              <a:rPr dirty="0" err="1"/>
              <a:t>роста</a:t>
            </a:r>
            <a:r>
              <a:rPr dirty="0"/>
              <a:t>» </a:t>
            </a:r>
          </a:p>
        </p:txBody>
      </p:sp>
      <p:grpSp>
        <p:nvGrpSpPr>
          <p:cNvPr id="37" name="Группа 9"/>
          <p:cNvGrpSpPr/>
          <p:nvPr/>
        </p:nvGrpSpPr>
        <p:grpSpPr>
          <a:xfrm>
            <a:off x="7295221" y="5407388"/>
            <a:ext cx="4466779" cy="1148490"/>
            <a:chOff x="0" y="0"/>
            <a:chExt cx="4466778" cy="1148489"/>
          </a:xfrm>
        </p:grpSpPr>
        <p:pic>
          <p:nvPicPr>
            <p:cNvPr id="34" name="Рисунок 3" descr="Рисунок 3"/>
            <p:cNvPicPr>
              <a:picLocks noChangeAspect="1"/>
            </p:cNvPicPr>
            <p:nvPr/>
          </p:nvPicPr>
          <p:blipFill>
            <a:blip r:embed="rId2"/>
            <a:srcRect t="18495" b="28755"/>
            <a:stretch>
              <a:fillRect/>
            </a:stretch>
          </p:blipFill>
          <p:spPr>
            <a:xfrm>
              <a:off x="0" y="113666"/>
              <a:ext cx="1845977" cy="973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" name="Рисунок 4" descr="Рисунок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98198" y="52546"/>
              <a:ext cx="837849" cy="10959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" name="Рисунок 5" descr="Рисунок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79354" y="-1"/>
              <a:ext cx="987425" cy="10959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8" name="Рисунок 8" descr="Рисунок 8"/>
          <p:cNvPicPr>
            <a:picLocks noChangeAspect="1"/>
          </p:cNvPicPr>
          <p:nvPr/>
        </p:nvPicPr>
        <p:blipFill>
          <a:blip r:embed="rId5"/>
          <a:srcRect l="27307" t="8943" r="20023" b="77236"/>
          <a:stretch>
            <a:fillRect/>
          </a:stretch>
        </p:blipFill>
        <p:spPr>
          <a:xfrm>
            <a:off x="1750431" y="413700"/>
            <a:ext cx="5674736" cy="210634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11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Требование к инфраструктуре Центра «Точка роста»</a:t>
            </a:r>
          </a:p>
        </p:txBody>
      </p:sp>
      <p:sp>
        <p:nvSpPr>
          <p:cNvPr id="116" name="Объект 2"/>
          <p:cNvSpPr txBox="1">
            <a:spLocks noGrp="1"/>
          </p:cNvSpPr>
          <p:nvPr>
            <p:ph type="body" sz="half" idx="1"/>
          </p:nvPr>
        </p:nvSpPr>
        <p:spPr>
          <a:xfrm>
            <a:off x="914401" y="1727200"/>
            <a:ext cx="10123054" cy="463549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SzTx/>
              <a:buNone/>
              <a:defRPr sz="2000"/>
            </a:pPr>
            <a:r>
              <a:rPr sz="2800" dirty="0"/>
              <a:t>Центр </a:t>
            </a:r>
            <a:r>
              <a:rPr sz="2800" dirty="0" err="1"/>
              <a:t>должен</a:t>
            </a:r>
            <a:r>
              <a:rPr sz="2800" dirty="0"/>
              <a:t> </a:t>
            </a:r>
            <a:r>
              <a:rPr sz="2800" dirty="0" err="1"/>
              <a:t>быть</a:t>
            </a:r>
            <a:r>
              <a:rPr sz="2800" dirty="0"/>
              <a:t> </a:t>
            </a:r>
            <a:r>
              <a:rPr sz="2800" dirty="0" err="1"/>
              <a:t>размещен</a:t>
            </a:r>
            <a:r>
              <a:rPr sz="2800" dirty="0"/>
              <a:t> </a:t>
            </a:r>
            <a:r>
              <a:rPr sz="2800" dirty="0" err="1"/>
              <a:t>не</a:t>
            </a:r>
            <a:r>
              <a:rPr sz="2800" dirty="0"/>
              <a:t> </a:t>
            </a:r>
            <a:r>
              <a:rPr sz="2800" dirty="0" err="1" smtClean="0"/>
              <a:t>менее</a:t>
            </a:r>
            <a:r>
              <a:rPr lang="ru-RU" sz="2800" dirty="0" smtClean="0"/>
              <a:t>,</a:t>
            </a:r>
            <a:r>
              <a:rPr sz="2800" dirty="0" smtClean="0"/>
              <a:t> </a:t>
            </a:r>
            <a:r>
              <a:rPr sz="2800" dirty="0" err="1" smtClean="0"/>
              <a:t>чем</a:t>
            </a:r>
            <a:r>
              <a:rPr lang="ru-RU" sz="2800" dirty="0" smtClean="0"/>
              <a:t> </a:t>
            </a:r>
            <a:r>
              <a:rPr sz="2800" dirty="0" smtClean="0"/>
              <a:t>в </a:t>
            </a:r>
            <a:r>
              <a:rPr sz="2800" dirty="0" err="1"/>
              <a:t>двух</a:t>
            </a:r>
            <a:r>
              <a:rPr sz="2800" dirty="0"/>
              <a:t> </a:t>
            </a:r>
            <a:r>
              <a:rPr sz="2800" dirty="0" err="1" smtClean="0"/>
              <a:t>помещениях</a:t>
            </a:r>
            <a:r>
              <a:rPr lang="ru-RU" sz="2800" dirty="0" smtClean="0"/>
              <a:t>, </a:t>
            </a:r>
            <a:r>
              <a:rPr sz="2800" dirty="0" err="1" smtClean="0"/>
              <a:t>площадью</a:t>
            </a:r>
            <a:r>
              <a:rPr sz="2800" dirty="0" smtClean="0"/>
              <a:t> </a:t>
            </a:r>
            <a:r>
              <a:rPr sz="2800" dirty="0"/>
              <a:t>≥ 40 м</a:t>
            </a:r>
            <a:r>
              <a:rPr sz="2800" baseline="30000" dirty="0"/>
              <a:t>2</a:t>
            </a:r>
            <a:r>
              <a:rPr sz="2800" dirty="0"/>
              <a:t> </a:t>
            </a:r>
            <a:r>
              <a:rPr sz="2800" dirty="0" err="1" smtClean="0"/>
              <a:t>каждое</a:t>
            </a:r>
            <a:r>
              <a:rPr lang="ru-RU" sz="2800" dirty="0" smtClean="0"/>
              <a:t> </a:t>
            </a:r>
            <a:r>
              <a:rPr sz="2800" dirty="0" smtClean="0"/>
              <a:t>и</a:t>
            </a:r>
            <a:r>
              <a:rPr lang="ru-RU" sz="2800" dirty="0"/>
              <a:t> </a:t>
            </a:r>
            <a:r>
              <a:rPr sz="2800" dirty="0" err="1" smtClean="0"/>
              <a:t>включать</a:t>
            </a:r>
            <a:r>
              <a:rPr sz="2800" dirty="0" smtClean="0"/>
              <a:t> </a:t>
            </a:r>
            <a:r>
              <a:rPr sz="2800" dirty="0" err="1"/>
              <a:t>следующие</a:t>
            </a:r>
            <a:r>
              <a:rPr sz="2800" dirty="0"/>
              <a:t> </a:t>
            </a:r>
            <a:r>
              <a:rPr sz="2800" dirty="0" err="1"/>
              <a:t>функциональные</a:t>
            </a:r>
            <a:r>
              <a:rPr sz="2800" dirty="0"/>
              <a:t> </a:t>
            </a:r>
            <a:r>
              <a:rPr sz="2800" dirty="0" err="1"/>
              <a:t>зоны</a:t>
            </a:r>
            <a:r>
              <a:rPr sz="2800" dirty="0"/>
              <a:t>: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defRPr sz="2000"/>
            </a:pPr>
            <a:r>
              <a:rPr sz="2800" b="1" dirty="0" err="1"/>
              <a:t>Кабинеты</a:t>
            </a:r>
            <a:r>
              <a:rPr sz="2800" b="1" dirty="0"/>
              <a:t> </a:t>
            </a:r>
            <a:r>
              <a:rPr sz="2800" b="1" dirty="0" err="1"/>
              <a:t>формирования</a:t>
            </a:r>
            <a:r>
              <a:rPr sz="2800" b="1" dirty="0"/>
              <a:t> </a:t>
            </a:r>
            <a:r>
              <a:rPr sz="2800" b="1" dirty="0" err="1"/>
              <a:t>цифровых</a:t>
            </a:r>
            <a:r>
              <a:rPr sz="2800" b="1" dirty="0"/>
              <a:t> и </a:t>
            </a:r>
            <a:r>
              <a:rPr sz="2800" b="1" dirty="0" err="1"/>
              <a:t>гуманитарных</a:t>
            </a:r>
            <a:r>
              <a:rPr sz="2800" b="1" dirty="0"/>
              <a:t> </a:t>
            </a:r>
            <a:r>
              <a:rPr sz="2800" b="1" dirty="0" err="1"/>
              <a:t>компетенций</a:t>
            </a:r>
            <a:r>
              <a:rPr sz="2800" dirty="0"/>
              <a:t> (</a:t>
            </a:r>
            <a:r>
              <a:rPr sz="2800" dirty="0" err="1"/>
              <a:t>классы</a:t>
            </a:r>
            <a:r>
              <a:rPr sz="2800" dirty="0"/>
              <a:t> «</a:t>
            </a:r>
            <a:r>
              <a:rPr sz="2800" dirty="0" err="1"/>
              <a:t>Информатики</a:t>
            </a:r>
            <a:r>
              <a:rPr sz="2800" dirty="0"/>
              <a:t>», «</a:t>
            </a:r>
            <a:r>
              <a:rPr sz="2800" dirty="0" err="1"/>
              <a:t>Технологии</a:t>
            </a:r>
            <a:r>
              <a:rPr sz="2800" dirty="0"/>
              <a:t>» и «ОБЖ»)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defRPr sz="2000"/>
            </a:pPr>
            <a:r>
              <a:rPr sz="2800" b="1" dirty="0" err="1"/>
              <a:t>Помещение</a:t>
            </a:r>
            <a:r>
              <a:rPr sz="2800" b="1" dirty="0"/>
              <a:t> </a:t>
            </a:r>
            <a:r>
              <a:rPr sz="2800" b="1" dirty="0" err="1"/>
              <a:t>для</a:t>
            </a:r>
            <a:r>
              <a:rPr sz="2800" b="1" dirty="0"/>
              <a:t> проектной деятельности </a:t>
            </a:r>
            <a:r>
              <a:rPr lang="ru-RU" sz="2800" dirty="0" smtClean="0"/>
              <a:t>(</a:t>
            </a:r>
            <a:r>
              <a:rPr sz="2800" dirty="0" err="1" smtClean="0"/>
              <a:t>открытое</a:t>
            </a:r>
            <a:r>
              <a:rPr sz="2800" dirty="0" smtClean="0"/>
              <a:t> </a:t>
            </a:r>
            <a:r>
              <a:rPr sz="2800" dirty="0" err="1"/>
              <a:t>пространство</a:t>
            </a:r>
            <a:r>
              <a:rPr sz="2800" dirty="0"/>
              <a:t>, </a:t>
            </a:r>
            <a:r>
              <a:rPr sz="2800" dirty="0" err="1"/>
              <a:t>выполняющее</a:t>
            </a:r>
            <a:r>
              <a:rPr sz="2800" dirty="0"/>
              <a:t> </a:t>
            </a:r>
            <a:r>
              <a:rPr sz="2800" dirty="0" err="1"/>
              <a:t>роль</a:t>
            </a:r>
            <a:r>
              <a:rPr sz="2800" dirty="0"/>
              <a:t> </a:t>
            </a:r>
            <a:r>
              <a:rPr sz="2800" dirty="0" err="1"/>
              <a:t>центра</a:t>
            </a:r>
            <a:r>
              <a:rPr sz="2800" dirty="0"/>
              <a:t> </a:t>
            </a:r>
            <a:r>
              <a:rPr sz="2800" dirty="0" err="1"/>
              <a:t>общественной</a:t>
            </a:r>
            <a:r>
              <a:rPr sz="2800" dirty="0"/>
              <a:t> </a:t>
            </a:r>
            <a:r>
              <a:rPr sz="2800" dirty="0" err="1"/>
              <a:t>жизни</a:t>
            </a:r>
            <a:r>
              <a:rPr sz="2800" dirty="0"/>
              <a:t> </a:t>
            </a:r>
            <a:r>
              <a:rPr sz="2800" dirty="0" err="1"/>
              <a:t>школы</a:t>
            </a:r>
            <a:r>
              <a:rPr sz="2800" dirty="0"/>
              <a:t>, </a:t>
            </a:r>
            <a:r>
              <a:rPr sz="2800" dirty="0" err="1"/>
              <a:t>включающее</a:t>
            </a:r>
            <a:r>
              <a:rPr sz="2800" dirty="0"/>
              <a:t> </a:t>
            </a:r>
            <a:r>
              <a:rPr sz="2800" dirty="0" err="1"/>
              <a:t>шахматную</a:t>
            </a:r>
            <a:r>
              <a:rPr sz="2800" dirty="0"/>
              <a:t> </a:t>
            </a:r>
            <a:r>
              <a:rPr sz="2800" dirty="0" err="1"/>
              <a:t>гостиную</a:t>
            </a:r>
            <a:r>
              <a:rPr sz="2800" dirty="0"/>
              <a:t>, </a:t>
            </a:r>
            <a:r>
              <a:rPr sz="2800" dirty="0" err="1" smtClean="0"/>
              <a:t>мадиазону</a:t>
            </a:r>
            <a:r>
              <a:rPr sz="2800" dirty="0" smtClean="0"/>
              <a:t>/</a:t>
            </a:r>
            <a:r>
              <a:rPr sz="2800" dirty="0" err="1" smtClean="0"/>
              <a:t>медиатеку</a:t>
            </a:r>
            <a:r>
              <a:rPr lang="ru-RU" sz="2800" dirty="0" smtClean="0"/>
              <a:t>)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2342514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358706-9CB8-46A0-AADC-CF8324646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693" y="1864177"/>
            <a:ext cx="7153275" cy="4048125"/>
          </a:xfrm>
          <a:prstGeom prst="rect">
            <a:avLst/>
          </a:prstGeom>
        </p:spPr>
      </p:pic>
      <p:sp>
        <p:nvSpPr>
          <p:cNvPr id="12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7803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Фирменный стиль</a:t>
            </a:r>
          </a:p>
        </p:txBody>
      </p:sp>
      <p:sp>
        <p:nvSpPr>
          <p:cNvPr id="127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0" y="1431925"/>
            <a:ext cx="12192000" cy="4938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SzTx/>
              <a:buNone/>
              <a:defRPr sz="2000"/>
            </a:lvl1pPr>
          </a:lstStyle>
          <a:p>
            <a:pPr algn="ctr"/>
            <a:r>
              <a:rPr lang="ru-RU" dirty="0"/>
              <a:t>Цветовая </a:t>
            </a:r>
            <a:r>
              <a:rPr lang="ru-RU" dirty="0" smtClean="0"/>
              <a:t>схема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21618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  <p:sp>
        <p:nvSpPr>
          <p:cNvPr id="12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7803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Фирменный стиль</a:t>
            </a:r>
          </a:p>
        </p:txBody>
      </p:sp>
      <p:sp>
        <p:nvSpPr>
          <p:cNvPr id="127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1155699" y="1431925"/>
            <a:ext cx="9101485" cy="968375"/>
          </a:xfrm>
          <a:prstGeom prst="rect">
            <a:avLst/>
          </a:prstGeom>
        </p:spPr>
        <p:txBody>
          <a:bodyPr/>
          <a:lstStyle>
            <a:lvl1pPr marL="0" indent="0" algn="just">
              <a:buSzTx/>
              <a:buNone/>
              <a:defRPr sz="2000"/>
            </a:lvl1pPr>
          </a:lstStyle>
          <a:p>
            <a:r>
              <a:t>Символика проекта и правила ее использования в различных задачах по оформлению печатной, цифровой, сувенирной и прочей продукции описаны в кратком руководстве по фирменному стилю.</a:t>
            </a:r>
          </a:p>
        </p:txBody>
      </p:sp>
      <p:pic>
        <p:nvPicPr>
          <p:cNvPr id="128" name="Рисунок 2" descr="Рисунок 2"/>
          <p:cNvPicPr>
            <a:picLocks noChangeAspect="1"/>
          </p:cNvPicPr>
          <p:nvPr/>
        </p:nvPicPr>
        <p:blipFill>
          <a:blip r:embed="rId2">
            <a:extLst/>
          </a:blip>
          <a:srcRect b="60386"/>
          <a:stretch>
            <a:fillRect/>
          </a:stretch>
        </p:blipFill>
        <p:spPr>
          <a:xfrm>
            <a:off x="1176338" y="3106058"/>
            <a:ext cx="3295224" cy="1262744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Объект 2"/>
          <p:cNvSpPr txBox="1"/>
          <p:nvPr/>
        </p:nvSpPr>
        <p:spPr>
          <a:xfrm>
            <a:off x="1175657" y="2569030"/>
            <a:ext cx="2510974" cy="492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Основной логотип </a:t>
            </a:r>
            <a:br/>
            <a:r>
              <a:t>и вспомогательные версии</a:t>
            </a:r>
          </a:p>
        </p:txBody>
      </p:sp>
      <p:sp>
        <p:nvSpPr>
          <p:cNvPr id="130" name="Объект 2"/>
          <p:cNvSpPr txBox="1"/>
          <p:nvPr/>
        </p:nvSpPr>
        <p:spPr>
          <a:xfrm>
            <a:off x="4804230" y="2554515"/>
            <a:ext cx="2993571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Декоративные элементы</a:t>
            </a:r>
          </a:p>
        </p:txBody>
      </p:sp>
      <p:pic>
        <p:nvPicPr>
          <p:cNvPr id="131" name="Рисунок 24" descr="Рисунок 24"/>
          <p:cNvPicPr>
            <a:picLocks noChangeAspect="1"/>
          </p:cNvPicPr>
          <p:nvPr/>
        </p:nvPicPr>
        <p:blipFill>
          <a:blip r:embed="rId2">
            <a:extLst/>
          </a:blip>
          <a:srcRect t="52817" r="36154" b="22140"/>
          <a:stretch>
            <a:fillRect/>
          </a:stretch>
        </p:blipFill>
        <p:spPr>
          <a:xfrm>
            <a:off x="1210657" y="4390328"/>
            <a:ext cx="1552575" cy="5890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Рисунок 25" descr="Рисунок 25"/>
          <p:cNvPicPr>
            <a:picLocks noChangeAspect="1"/>
          </p:cNvPicPr>
          <p:nvPr/>
        </p:nvPicPr>
        <p:blipFill>
          <a:blip r:embed="rId2">
            <a:extLst/>
          </a:blip>
          <a:srcRect t="84234" r="44522"/>
          <a:stretch>
            <a:fillRect/>
          </a:stretch>
        </p:blipFill>
        <p:spPr>
          <a:xfrm>
            <a:off x="2999374" y="4540279"/>
            <a:ext cx="1349069" cy="3708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Рисунок 4" descr="Рисунок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1198" y="4973620"/>
            <a:ext cx="3065735" cy="5396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Рисунок 6" descr="Рисунок 6"/>
          <p:cNvPicPr>
            <a:picLocks noChangeAspect="1"/>
          </p:cNvPicPr>
          <p:nvPr/>
        </p:nvPicPr>
        <p:blipFill>
          <a:blip r:embed="rId4">
            <a:extLst/>
          </a:blip>
          <a:srcRect b="55431"/>
          <a:stretch>
            <a:fillRect/>
          </a:stretch>
        </p:blipFill>
        <p:spPr>
          <a:xfrm>
            <a:off x="1175657" y="5756950"/>
            <a:ext cx="1566489" cy="7147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Рисунок 30" descr="Рисунок 30"/>
          <p:cNvPicPr>
            <a:picLocks noChangeAspect="1"/>
          </p:cNvPicPr>
          <p:nvPr/>
        </p:nvPicPr>
        <p:blipFill>
          <a:blip r:embed="rId4">
            <a:extLst/>
          </a:blip>
          <a:srcRect t="55922"/>
          <a:stretch>
            <a:fillRect/>
          </a:stretch>
        </p:blipFill>
        <p:spPr>
          <a:xfrm>
            <a:off x="2889397" y="5775528"/>
            <a:ext cx="1566490" cy="70691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8" name="Группа 14"/>
          <p:cNvGrpSpPr/>
          <p:nvPr/>
        </p:nvGrpSpPr>
        <p:grpSpPr>
          <a:xfrm>
            <a:off x="4815115" y="3133724"/>
            <a:ext cx="2757261" cy="3314676"/>
            <a:chOff x="0" y="0"/>
            <a:chExt cx="2757260" cy="3314674"/>
          </a:xfrm>
        </p:grpSpPr>
        <p:pic>
          <p:nvPicPr>
            <p:cNvPr id="136" name="Рисунок 10" descr="Рисунок 10"/>
            <p:cNvPicPr>
              <a:picLocks noChangeAspect="1"/>
            </p:cNvPicPr>
            <p:nvPr/>
          </p:nvPicPr>
          <p:blipFill>
            <a:blip r:embed="rId5">
              <a:extLst/>
            </a:blip>
            <a:srcRect t="13947" b="13296"/>
            <a:stretch>
              <a:fillRect/>
            </a:stretch>
          </p:blipFill>
          <p:spPr>
            <a:xfrm>
              <a:off x="0" y="0"/>
              <a:ext cx="2757260" cy="14099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" name="Рисунок 12" descr="Рисунок 12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5382" y="1513126"/>
              <a:ext cx="2641879" cy="18015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9" name="Объект 2"/>
          <p:cNvSpPr txBox="1"/>
          <p:nvPr/>
        </p:nvSpPr>
        <p:spPr>
          <a:xfrm>
            <a:off x="8014155" y="2529115"/>
            <a:ext cx="2399846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Варианты вывесок</a:t>
            </a:r>
          </a:p>
        </p:txBody>
      </p:sp>
      <p:pic>
        <p:nvPicPr>
          <p:cNvPr id="140" name="Рисунок 16" descr="Рисунок 1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096278" y="3149600"/>
            <a:ext cx="1350798" cy="1168400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141" name="Рисунок 18" descr="Рисунок 18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105775" y="4486275"/>
            <a:ext cx="3578225" cy="1336532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142" name="Рисунок 20" descr="Рисунок 20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610725" y="3136900"/>
            <a:ext cx="2022475" cy="1201588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341655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6C794C0-892F-4110-AD28-ADBBDDD74EBC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695738"/>
            <a:ext cx="10515600" cy="825984"/>
          </a:xfrm>
        </p:spPr>
        <p:txBody>
          <a:bodyPr anchor="t"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Кабинет формирования цифровых и гуманитарных компетенций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дизайн-макет Ленинградской области</a:t>
            </a:r>
            <a:endParaRPr lang="ru-RU" sz="2400" b="0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78" y="2242878"/>
            <a:ext cx="5113992" cy="36146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699" y="2243225"/>
            <a:ext cx="5108787" cy="361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8044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52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92552"/>
            <a:ext cx="7955973" cy="952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ru-RU" dirty="0" smtClean="0"/>
              <a:t>Инфраструктура </a:t>
            </a:r>
            <a:r>
              <a:rPr lang="ru-RU" sz="2400" dirty="0" smtClean="0"/>
              <a:t>- пример </a:t>
            </a:r>
            <a:r>
              <a:rPr lang="ru-RU" sz="2400" dirty="0"/>
              <a:t>Свердловской области</a:t>
            </a:r>
            <a:endParaRPr sz="2400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6F450C77-8F1F-4DE2-B2A2-B6A9CFB57EB3}"/>
              </a:ext>
            </a:extLst>
          </p:cNvPr>
          <p:cNvGrpSpPr/>
          <p:nvPr/>
        </p:nvGrpSpPr>
        <p:grpSpPr>
          <a:xfrm>
            <a:off x="1097333" y="1156252"/>
            <a:ext cx="10769045" cy="5409196"/>
            <a:chOff x="983073" y="1281327"/>
            <a:chExt cx="9248401" cy="4645390"/>
          </a:xfrm>
        </p:grpSpPr>
        <p:pic>
          <p:nvPicPr>
            <p:cNvPr id="5" name="Рисунок 4" descr="Изображение выглядит как пол, внутренний, стол, потолок&#10;&#10;Автоматически созданное описание">
              <a:extLst>
                <a:ext uri="{FF2B5EF4-FFF2-40B4-BE49-F238E27FC236}">
                  <a16:creationId xmlns:a16="http://schemas.microsoft.com/office/drawing/2014/main" id="{C093F4A0-F27D-41B4-9E28-5A6B046A84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0413" y="3638119"/>
              <a:ext cx="3051464" cy="2288598"/>
            </a:xfrm>
            <a:prstGeom prst="rect">
              <a:avLst/>
            </a:prstGeom>
          </p:spPr>
        </p:pic>
        <p:pic>
          <p:nvPicPr>
            <p:cNvPr id="9" name="Рисунок 8" descr="Изображение выглядит как пол, внутренний, потолок, красный&#10;&#10;Автоматически созданное описание">
              <a:extLst>
                <a:ext uri="{FF2B5EF4-FFF2-40B4-BE49-F238E27FC236}">
                  <a16:creationId xmlns:a16="http://schemas.microsoft.com/office/drawing/2014/main" id="{431D68B9-0FCD-41A9-8BF8-93AEFE64DA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933"/>
            <a:stretch/>
          </p:blipFill>
          <p:spPr>
            <a:xfrm>
              <a:off x="7605172" y="1281328"/>
              <a:ext cx="2626302" cy="2288598"/>
            </a:xfrm>
            <a:prstGeom prst="rect">
              <a:avLst/>
            </a:prstGeom>
          </p:spPr>
        </p:pic>
        <p:pic>
          <p:nvPicPr>
            <p:cNvPr id="11" name="Рисунок 10" descr="Изображение выглядит как внутренний, пол, потолок, стол&#10;&#10;Автоматически созданное описание">
              <a:extLst>
                <a:ext uri="{FF2B5EF4-FFF2-40B4-BE49-F238E27FC236}">
                  <a16:creationId xmlns:a16="http://schemas.microsoft.com/office/drawing/2014/main" id="{C60DA8E9-97EE-4153-B582-C2241391F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0412" y="1281327"/>
              <a:ext cx="3051463" cy="2288598"/>
            </a:xfrm>
            <a:prstGeom prst="rect">
              <a:avLst/>
            </a:prstGeom>
          </p:spPr>
        </p:pic>
        <p:pic>
          <p:nvPicPr>
            <p:cNvPr id="13" name="Рисунок 12" descr="Изображение выглядит как стол, внутренний, пол, здание&#10;&#10;Автоматически созданное описание">
              <a:extLst>
                <a:ext uri="{FF2B5EF4-FFF2-40B4-BE49-F238E27FC236}">
                  <a16:creationId xmlns:a16="http://schemas.microsoft.com/office/drawing/2014/main" id="{EEEFBAA0-E00A-4257-BAD1-C52E4E731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073" y="1281327"/>
              <a:ext cx="3484042" cy="464539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внутренний, потолок, стена, пол&#10;&#10;Автоматически созданное описание">
              <a:extLst>
                <a:ext uri="{FF2B5EF4-FFF2-40B4-BE49-F238E27FC236}">
                  <a16:creationId xmlns:a16="http://schemas.microsoft.com/office/drawing/2014/main" id="{366DB4C2-67CF-4354-B999-3727D35B05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193" b="12450"/>
            <a:stretch/>
          </p:blipFill>
          <p:spPr>
            <a:xfrm>
              <a:off x="7605172" y="3638118"/>
              <a:ext cx="2626302" cy="22885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188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746496" y="6362700"/>
            <a:ext cx="343902" cy="358138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  <p:sp>
        <p:nvSpPr>
          <p:cNvPr id="176" name="Заголовок 1"/>
          <p:cNvSpPr txBox="1">
            <a:spLocks noGrp="1"/>
          </p:cNvSpPr>
          <p:nvPr>
            <p:ph type="title"/>
          </p:nvPr>
        </p:nvSpPr>
        <p:spPr>
          <a:xfrm>
            <a:off x="852148" y="113278"/>
            <a:ext cx="9248143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Образовательные программы по уроку технологии</a:t>
            </a:r>
          </a:p>
        </p:txBody>
      </p:sp>
      <p:pic>
        <p:nvPicPr>
          <p:cNvPr id="177" name="Изображение" descr="Изображение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04764" y="942108"/>
            <a:ext cx="9982472" cy="58293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886501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746496" y="6362700"/>
            <a:ext cx="343902" cy="358138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  <p:sp>
        <p:nvSpPr>
          <p:cNvPr id="180" name="Заголовок 1"/>
          <p:cNvSpPr txBox="1">
            <a:spLocks noGrp="1"/>
          </p:cNvSpPr>
          <p:nvPr>
            <p:ph type="title"/>
          </p:nvPr>
        </p:nvSpPr>
        <p:spPr>
          <a:xfrm>
            <a:off x="852148" y="113278"/>
            <a:ext cx="9248143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Образовательные программы по уроку технологии</a:t>
            </a:r>
          </a:p>
        </p:txBody>
      </p:sp>
      <p:pic>
        <p:nvPicPr>
          <p:cNvPr id="181" name="Изображение" descr="Изображение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96544" y="875241"/>
            <a:ext cx="4055264" cy="57118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Изображение" descr="Изображение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18358" y="875241"/>
            <a:ext cx="4018203" cy="5711826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154054" y="2099554"/>
            <a:ext cx="2633998" cy="4297721"/>
          </a:xfrm>
          <a:prstGeom prst="rect">
            <a:avLst/>
          </a:prstGeo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2900"/>
              </a:spcBef>
              <a:buSzTx/>
              <a:buNone/>
              <a:defRPr sz="2000" b="1"/>
            </a:pPr>
            <a:r>
              <a:t>5 кейсов</a:t>
            </a:r>
          </a:p>
          <a:p>
            <a:pPr marL="0" indent="0" algn="just">
              <a:lnSpc>
                <a:spcPct val="100000"/>
              </a:lnSpc>
              <a:spcBef>
                <a:spcPts val="2900"/>
              </a:spcBef>
              <a:buSzTx/>
              <a:buNone/>
              <a:defRPr sz="2000"/>
            </a:pPr>
            <a:r>
              <a:t>Дизайн-анализ</a:t>
            </a:r>
          </a:p>
          <a:p>
            <a:pPr marL="0" indent="0" algn="just">
              <a:lnSpc>
                <a:spcPct val="100000"/>
              </a:lnSpc>
              <a:spcBef>
                <a:spcPts val="2900"/>
              </a:spcBef>
              <a:buSzTx/>
              <a:buNone/>
              <a:defRPr sz="2000"/>
            </a:pPr>
            <a:r>
              <a:t>Формообразование</a:t>
            </a:r>
          </a:p>
          <a:p>
            <a:pPr marL="0" indent="0" algn="just">
              <a:lnSpc>
                <a:spcPct val="100000"/>
              </a:lnSpc>
              <a:spcBef>
                <a:spcPts val="2900"/>
              </a:spcBef>
              <a:buSzTx/>
              <a:buNone/>
              <a:defRPr sz="2000"/>
            </a:pPr>
            <a:r>
              <a:t>Дизайн-исследование</a:t>
            </a:r>
          </a:p>
          <a:p>
            <a:pPr marL="0" indent="0" algn="just">
              <a:lnSpc>
                <a:spcPct val="100000"/>
              </a:lnSpc>
              <a:spcBef>
                <a:spcPts val="2900"/>
              </a:spcBef>
              <a:buSzTx/>
              <a:buNone/>
              <a:defRPr sz="2000"/>
            </a:pPr>
            <a:r>
              <a:t>Трехмерная графика</a:t>
            </a:r>
          </a:p>
        </p:txBody>
      </p:sp>
      <p:sp>
        <p:nvSpPr>
          <p:cNvPr id="184" name="Объект 2"/>
          <p:cNvSpPr txBox="1"/>
          <p:nvPr/>
        </p:nvSpPr>
        <p:spPr>
          <a:xfrm>
            <a:off x="9711472" y="2099554"/>
            <a:ext cx="2405549" cy="4297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algn="just">
              <a:spcBef>
                <a:spcPts val="2900"/>
              </a:spcBef>
              <a:buFont typeface="Arial"/>
              <a:defRPr sz="20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 кейса</a:t>
            </a:r>
          </a:p>
          <a:p>
            <a:pPr algn="just">
              <a:spcBef>
                <a:spcPts val="2900"/>
              </a:spcBef>
              <a:buFont typeface="Arial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Разработка приложений VR/AR</a:t>
            </a:r>
          </a:p>
          <a:p>
            <a:pPr algn="just">
              <a:spcBef>
                <a:spcPts val="2900"/>
              </a:spcBef>
              <a:buFont typeface="Arial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Сборка VR очков</a:t>
            </a:r>
          </a:p>
          <a:p>
            <a:pPr algn="just">
              <a:spcBef>
                <a:spcPts val="2900"/>
              </a:spcBef>
              <a:buFont typeface="Arial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Графические интерфейсы UI/UX</a:t>
            </a:r>
          </a:p>
          <a:p>
            <a:pPr algn="just">
              <a:spcBef>
                <a:spcPts val="2900"/>
              </a:spcBef>
              <a:buFont typeface="Arial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Программирование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33124779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746496" y="6362700"/>
            <a:ext cx="343902" cy="358138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  <p:sp>
        <p:nvSpPr>
          <p:cNvPr id="187" name="Заголовок 1"/>
          <p:cNvSpPr txBox="1">
            <a:spLocks noGrp="1"/>
          </p:cNvSpPr>
          <p:nvPr>
            <p:ph type="title"/>
          </p:nvPr>
        </p:nvSpPr>
        <p:spPr>
          <a:xfrm>
            <a:off x="852148" y="113278"/>
            <a:ext cx="9248143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Образовательные программы по уроку технологии</a:t>
            </a:r>
          </a:p>
        </p:txBody>
      </p:sp>
      <p:pic>
        <p:nvPicPr>
          <p:cNvPr id="188" name="Изображение" descr="Изображение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03403" y="1044820"/>
            <a:ext cx="4010305" cy="5681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Изображение" descr="Изображение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160491" y="1037349"/>
            <a:ext cx="4010305" cy="5696757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154054" y="2099554"/>
            <a:ext cx="2311404" cy="4297721"/>
          </a:xfrm>
          <a:prstGeom prst="rect">
            <a:avLst/>
          </a:prstGeom>
        </p:spPr>
        <p:txBody>
          <a:bodyPr/>
          <a:lstStyle/>
          <a:p>
            <a:pPr marL="0" indent="0" algn="just" defTabSz="749808">
              <a:lnSpc>
                <a:spcPct val="100000"/>
              </a:lnSpc>
              <a:spcBef>
                <a:spcPts val="2300"/>
              </a:spcBef>
              <a:buSzTx/>
              <a:buNone/>
              <a:defRPr sz="1640" b="1"/>
            </a:pPr>
            <a:r>
              <a:t>3 кейса</a:t>
            </a:r>
          </a:p>
          <a:p>
            <a:pPr marL="0" indent="0" algn="just" defTabSz="749808">
              <a:lnSpc>
                <a:spcPct val="100000"/>
              </a:lnSpc>
              <a:spcBef>
                <a:spcPts val="2300"/>
              </a:spcBef>
              <a:buSzTx/>
              <a:buNone/>
              <a:defRPr sz="1640"/>
            </a:pPr>
            <a:r>
              <a:t>Аэрофотосъемка</a:t>
            </a:r>
          </a:p>
          <a:p>
            <a:pPr marL="0" indent="0" algn="just" defTabSz="749808">
              <a:lnSpc>
                <a:spcPct val="100000"/>
              </a:lnSpc>
              <a:spcBef>
                <a:spcPts val="2300"/>
              </a:spcBef>
              <a:buSzTx/>
              <a:buNone/>
              <a:defRPr sz="1640"/>
            </a:pPr>
            <a:r>
              <a:t>Работа навигационных систем</a:t>
            </a:r>
          </a:p>
          <a:p>
            <a:pPr marL="0" indent="0" algn="just" defTabSz="749808">
              <a:lnSpc>
                <a:spcPct val="100000"/>
              </a:lnSpc>
              <a:spcBef>
                <a:spcPts val="2300"/>
              </a:spcBef>
              <a:buSzTx/>
              <a:buNone/>
              <a:defRPr sz="1640"/>
            </a:pPr>
            <a:r>
              <a:t>Работа с пространственными данными</a:t>
            </a:r>
          </a:p>
          <a:p>
            <a:pPr marL="0" indent="0" algn="just" defTabSz="749808">
              <a:lnSpc>
                <a:spcPct val="100000"/>
              </a:lnSpc>
              <a:spcBef>
                <a:spcPts val="2300"/>
              </a:spcBef>
              <a:buSzTx/>
              <a:buNone/>
              <a:defRPr sz="1640"/>
            </a:pPr>
            <a:r>
              <a:t>Картографические сервисы</a:t>
            </a:r>
          </a:p>
        </p:txBody>
      </p:sp>
      <p:sp>
        <p:nvSpPr>
          <p:cNvPr id="191" name="Объект 2"/>
          <p:cNvSpPr txBox="1"/>
          <p:nvPr/>
        </p:nvSpPr>
        <p:spPr>
          <a:xfrm>
            <a:off x="9881136" y="2099554"/>
            <a:ext cx="2198163" cy="4297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algn="just" defTabSz="841247">
              <a:spcBef>
                <a:spcPts val="2600"/>
              </a:spcBef>
              <a:buFont typeface="Arial"/>
              <a:defRPr sz="184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3 кейса</a:t>
            </a:r>
          </a:p>
          <a:p>
            <a:pPr algn="just" defTabSz="841247">
              <a:spcBef>
                <a:spcPts val="2600"/>
              </a:spcBef>
              <a:buFont typeface="Arial"/>
              <a:defRPr sz="184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Навыки полета</a:t>
            </a:r>
          </a:p>
          <a:p>
            <a:pPr algn="just" defTabSz="841247">
              <a:spcBef>
                <a:spcPts val="2600"/>
              </a:spcBef>
              <a:buFont typeface="Arial"/>
              <a:defRPr sz="184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Программирование на Python</a:t>
            </a:r>
          </a:p>
          <a:p>
            <a:pPr algn="just" defTabSz="841247">
              <a:spcBef>
                <a:spcPts val="2600"/>
              </a:spcBef>
              <a:buFont typeface="Arial"/>
              <a:defRPr sz="184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Распознавание объектов</a:t>
            </a:r>
          </a:p>
          <a:p>
            <a:pPr algn="just" defTabSz="841247">
              <a:spcBef>
                <a:spcPts val="2600"/>
              </a:spcBef>
              <a:buFont typeface="Arial"/>
              <a:defRPr sz="184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Программирование интернета вещей</a:t>
            </a:r>
          </a:p>
        </p:txBody>
      </p:sp>
    </p:spTree>
    <p:extLst>
      <p:ext uri="{BB962C8B-B14F-4D97-AF65-F5344CB8AC3E}">
        <p14:creationId xmlns:p14="http://schemas.microsoft.com/office/powerpoint/2010/main" val="25114207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81" y="6362700"/>
            <a:ext cx="224018" cy="3581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  <p:sp>
        <p:nvSpPr>
          <p:cNvPr id="60" name="Заголовок 1"/>
          <p:cNvSpPr txBox="1">
            <a:spLocks noGrp="1"/>
          </p:cNvSpPr>
          <p:nvPr>
            <p:ph type="title"/>
          </p:nvPr>
        </p:nvSpPr>
        <p:spPr>
          <a:xfrm>
            <a:off x="852147" y="113278"/>
            <a:ext cx="9248145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Образовательные программы по информатике</a:t>
            </a:r>
          </a:p>
        </p:txBody>
      </p:sp>
      <p:pic>
        <p:nvPicPr>
          <p:cNvPr id="61" name="Изображение" descr="Изображение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3972" y="857250"/>
            <a:ext cx="10584056" cy="59535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8314823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81" y="6362700"/>
            <a:ext cx="224018" cy="3581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  <p:sp>
        <p:nvSpPr>
          <p:cNvPr id="64" name="Заголовок 1"/>
          <p:cNvSpPr txBox="1">
            <a:spLocks noGrp="1"/>
          </p:cNvSpPr>
          <p:nvPr>
            <p:ph type="title"/>
          </p:nvPr>
        </p:nvSpPr>
        <p:spPr>
          <a:xfrm>
            <a:off x="852147" y="113278"/>
            <a:ext cx="9248145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Образовательные программы по информатике</a:t>
            </a:r>
          </a:p>
        </p:txBody>
      </p:sp>
      <p:pic>
        <p:nvPicPr>
          <p:cNvPr id="65" name="Изображение" descr="Изображение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29674" y="857250"/>
            <a:ext cx="10332652" cy="58121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1990393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Федеральный проект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«Современная </a:t>
            </a:r>
            <a:r>
              <a:rPr lang="ru-RU" dirty="0" smtClean="0"/>
              <a:t>школа» национального проекта «Образование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м</a:t>
            </a:r>
            <a:r>
              <a:rPr lang="ru-RU" sz="4400" dirty="0" smtClean="0"/>
              <a:t>ероприятие: </a:t>
            </a:r>
          </a:p>
          <a:p>
            <a:pPr marL="0" indent="0" algn="ctr">
              <a:buNone/>
            </a:pPr>
            <a:r>
              <a:rPr lang="ru-RU" sz="4400" dirty="0" smtClean="0"/>
              <a:t>«Обновление материально-технической базы для формирования у обучающихся современных технологических и гуманитарных навыков» 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4049036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pic>
        <p:nvPicPr>
          <p:cNvPr id="47" name="Рисунок 5" descr="Рисунок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81100" y="180766"/>
            <a:ext cx="10858974" cy="6004417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Заголовок 1"/>
          <p:cNvSpPr txBox="1">
            <a:spLocks noGrp="1"/>
          </p:cNvSpPr>
          <p:nvPr>
            <p:ph type="title"/>
          </p:nvPr>
        </p:nvSpPr>
        <p:spPr>
          <a:xfrm>
            <a:off x="1119414" y="30706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География проекта</a:t>
            </a:r>
          </a:p>
        </p:txBody>
      </p:sp>
      <p:sp>
        <p:nvSpPr>
          <p:cNvPr id="49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850900" y="5394325"/>
            <a:ext cx="5397500" cy="854075"/>
          </a:xfrm>
          <a:prstGeom prst="rect">
            <a:avLst/>
          </a:prstGeom>
        </p:spPr>
        <p:txBody>
          <a:bodyPr/>
          <a:lstStyle/>
          <a:p>
            <a:pPr marL="0" indent="0" defTabSz="886968">
              <a:spcBef>
                <a:spcPts val="900"/>
              </a:spcBef>
              <a:buSzTx/>
              <a:buNone/>
              <a:defRPr sz="1746" b="1"/>
            </a:pPr>
            <a:r>
              <a:t>2019: </a:t>
            </a:r>
            <a:r>
              <a:rPr sz="2328"/>
              <a:t>50 субъектов – </a:t>
            </a:r>
            <a:r>
              <a:rPr sz="2328">
                <a:solidFill>
                  <a:srgbClr val="FF0000"/>
                </a:solidFill>
              </a:rPr>
              <a:t>2049 школ</a:t>
            </a:r>
            <a:endParaRPr>
              <a:solidFill>
                <a:srgbClr val="FF0000"/>
              </a:solidFill>
            </a:endParaRPr>
          </a:p>
          <a:p>
            <a:pPr marL="0" indent="0" defTabSz="886968">
              <a:spcBef>
                <a:spcPts val="900"/>
              </a:spcBef>
              <a:buSzTx/>
              <a:buNone/>
              <a:defRPr sz="1746" b="1"/>
            </a:pPr>
            <a:r>
              <a:t>2024: </a:t>
            </a:r>
            <a:r>
              <a:rPr sz="2328"/>
              <a:t>85 субъектов – </a:t>
            </a:r>
            <a:r>
              <a:rPr sz="2328">
                <a:solidFill>
                  <a:srgbClr val="FF0000"/>
                </a:solidFill>
              </a:rPr>
              <a:t>16 000 школ</a:t>
            </a:r>
          </a:p>
        </p:txBody>
      </p:sp>
    </p:spTree>
    <p:extLst>
      <p:ext uri="{BB962C8B-B14F-4D97-AF65-F5344CB8AC3E}">
        <p14:creationId xmlns:p14="http://schemas.microsoft.com/office/powerpoint/2010/main" val="240516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42" name="Заголовок 1"/>
          <p:cNvSpPr txBox="1"/>
          <p:nvPr/>
        </p:nvSpPr>
        <p:spPr>
          <a:xfrm>
            <a:off x="1138044" y="1216287"/>
            <a:ext cx="10888856" cy="16435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/>
          <a:p>
            <a:pPr algn="just">
              <a:lnSpc>
                <a:spcPct val="9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800" dirty="0" err="1"/>
              <a:t>Вхождение</a:t>
            </a:r>
            <a:r>
              <a:rPr sz="2800" dirty="0"/>
              <a:t> РФ к 2024 </a:t>
            </a:r>
            <a:r>
              <a:rPr sz="2800" dirty="0" err="1"/>
              <a:t>году</a:t>
            </a:r>
            <a:r>
              <a:rPr sz="2800" dirty="0"/>
              <a:t> в ТОП10 </a:t>
            </a:r>
            <a:r>
              <a:rPr sz="2800" dirty="0" err="1"/>
              <a:t>стран</a:t>
            </a:r>
            <a:r>
              <a:rPr sz="2800" dirty="0"/>
              <a:t> </a:t>
            </a:r>
            <a:r>
              <a:rPr sz="2800" dirty="0" err="1"/>
              <a:t>мира</a:t>
            </a:r>
            <a:r>
              <a:rPr sz="2800" dirty="0"/>
              <a:t> по </a:t>
            </a:r>
            <a:r>
              <a:rPr sz="2800" dirty="0" err="1"/>
              <a:t>качеству</a:t>
            </a:r>
            <a:r>
              <a:rPr sz="2800" dirty="0"/>
              <a:t> общего образования, </a:t>
            </a:r>
            <a:r>
              <a:rPr sz="2800" dirty="0" err="1"/>
              <a:t>воспитания</a:t>
            </a:r>
            <a:r>
              <a:rPr sz="2800" dirty="0"/>
              <a:t> </a:t>
            </a:r>
            <a:r>
              <a:rPr sz="2800" dirty="0" err="1"/>
              <a:t>гармонично</a:t>
            </a:r>
            <a:r>
              <a:rPr sz="2800" dirty="0"/>
              <a:t> </a:t>
            </a:r>
            <a:r>
              <a:rPr sz="2800" dirty="0" err="1"/>
              <a:t>развитой</a:t>
            </a:r>
            <a:r>
              <a:rPr sz="2800" dirty="0"/>
              <a:t> и </a:t>
            </a:r>
            <a:r>
              <a:rPr sz="2800" dirty="0" err="1"/>
              <a:t>социально</a:t>
            </a:r>
            <a:r>
              <a:rPr sz="2800" dirty="0"/>
              <a:t> </a:t>
            </a:r>
            <a:r>
              <a:rPr sz="2800" dirty="0" err="1"/>
              <a:t>ответственной</a:t>
            </a:r>
            <a:r>
              <a:rPr sz="2800" dirty="0"/>
              <a:t> </a:t>
            </a:r>
            <a:r>
              <a:rPr sz="2800" dirty="0" err="1"/>
              <a:t>личности</a:t>
            </a:r>
            <a:r>
              <a:rPr sz="2800" dirty="0"/>
              <a:t>, </a:t>
            </a:r>
            <a:r>
              <a:rPr sz="2800" dirty="0" err="1"/>
              <a:t>посредством</a:t>
            </a:r>
            <a:r>
              <a:rPr sz="2800" dirty="0"/>
              <a:t> </a:t>
            </a:r>
            <a:r>
              <a:rPr sz="2800" dirty="0" err="1"/>
              <a:t>обновления</a:t>
            </a:r>
            <a:r>
              <a:rPr sz="2800" dirty="0"/>
              <a:t> </a:t>
            </a:r>
            <a:r>
              <a:rPr sz="2800" b="1" dirty="0" err="1"/>
              <a:t>содержания</a:t>
            </a:r>
            <a:r>
              <a:rPr sz="2800" b="1" dirty="0"/>
              <a:t>, технологий и </a:t>
            </a:r>
            <a:r>
              <a:rPr sz="2800" b="1" dirty="0" err="1"/>
              <a:t>методов</a:t>
            </a:r>
            <a:r>
              <a:rPr sz="2800" b="1" dirty="0"/>
              <a:t> </a:t>
            </a:r>
            <a:r>
              <a:rPr sz="2800" b="1" dirty="0" err="1"/>
              <a:t>обучения</a:t>
            </a:r>
            <a:r>
              <a:rPr sz="2800" dirty="0"/>
              <a:t> </a:t>
            </a:r>
          </a:p>
        </p:txBody>
      </p:sp>
      <p:graphicFrame>
        <p:nvGraphicFramePr>
          <p:cNvPr id="43" name="Таблица 6"/>
          <p:cNvGraphicFramePr/>
          <p:nvPr>
            <p:extLst/>
          </p:nvPr>
        </p:nvGraphicFramePr>
        <p:xfrm>
          <a:off x="1138044" y="3049031"/>
          <a:ext cx="8889999" cy="311404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96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год</a:t>
                      </a: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школ</a:t>
                      </a: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Охват учащихся, тыс</a:t>
                      </a: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2019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2049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2951/</a:t>
                      </a:r>
                      <a:r>
                        <a:rPr sz="2400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5000</a:t>
                      </a:r>
                      <a:endParaRPr sz="24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250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2021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3000/</a:t>
                      </a:r>
                      <a:r>
                        <a:rPr sz="2400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8000</a:t>
                      </a:r>
                      <a:endParaRPr sz="24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400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2022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3000/</a:t>
                      </a:r>
                      <a:r>
                        <a:rPr sz="2400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11 </a:t>
                      </a:r>
                      <a:r>
                        <a:rPr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000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550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2023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2500/</a:t>
                      </a:r>
                      <a:r>
                        <a:rPr sz="2400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13 </a:t>
                      </a:r>
                      <a:r>
                        <a:rPr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500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700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2024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16 </a:t>
                      </a:r>
                      <a:r>
                        <a:rPr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000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800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4" name="Заголовок 1"/>
          <p:cNvSpPr txBox="1"/>
          <p:nvPr/>
        </p:nvSpPr>
        <p:spPr>
          <a:xfrm>
            <a:off x="1138043" y="166540"/>
            <a:ext cx="9167099" cy="867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90000"/>
              </a:lnSpc>
              <a:defRPr sz="28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Цель</a:t>
            </a:r>
            <a:r>
              <a:rPr dirty="0"/>
              <a:t> </a:t>
            </a:r>
            <a:r>
              <a:rPr dirty="0" err="1"/>
              <a:t>федерального</a:t>
            </a:r>
            <a:r>
              <a:rPr dirty="0"/>
              <a:t> </a:t>
            </a:r>
            <a:r>
              <a:rPr dirty="0" err="1"/>
              <a:t>проекта</a:t>
            </a:r>
            <a:r>
              <a:rPr dirty="0"/>
              <a:t> </a:t>
            </a:r>
            <a:br>
              <a:rPr dirty="0"/>
            </a:br>
            <a:r>
              <a:rPr dirty="0"/>
              <a:t>«</a:t>
            </a:r>
            <a:r>
              <a:rPr dirty="0" err="1"/>
              <a:t>Современная</a:t>
            </a:r>
            <a:r>
              <a:rPr dirty="0"/>
              <a:t> школа»</a:t>
            </a:r>
          </a:p>
        </p:txBody>
      </p:sp>
    </p:spTree>
    <p:extLst>
      <p:ext uri="{BB962C8B-B14F-4D97-AF65-F5344CB8AC3E}">
        <p14:creationId xmlns:p14="http://schemas.microsoft.com/office/powerpoint/2010/main" val="145910765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57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800"/>
            </a:pPr>
            <a:r>
              <a:rPr sz="2400" dirty="0" err="1"/>
              <a:t>Распоряжение</a:t>
            </a:r>
            <a:r>
              <a:rPr sz="2400" dirty="0"/>
              <a:t> Министерства </a:t>
            </a:r>
            <a:r>
              <a:rPr sz="2400" dirty="0" err="1"/>
              <a:t>просвещения</a:t>
            </a:r>
            <a:r>
              <a:rPr sz="2400" dirty="0"/>
              <a:t> РФ №P-23</a:t>
            </a:r>
            <a:r>
              <a:rPr lang="ru-RU" sz="2400" dirty="0"/>
              <a:t/>
            </a:r>
            <a:br>
              <a:rPr lang="ru-RU" sz="2400" dirty="0"/>
            </a:br>
            <a:r>
              <a:rPr sz="2400" dirty="0" err="1"/>
              <a:t>от</a:t>
            </a:r>
            <a:r>
              <a:rPr sz="2400" dirty="0"/>
              <a:t> 1 </a:t>
            </a:r>
            <a:r>
              <a:rPr sz="2400" dirty="0" err="1"/>
              <a:t>марта</a:t>
            </a:r>
            <a:r>
              <a:rPr sz="2400" dirty="0"/>
              <a:t> 2019 </a:t>
            </a:r>
            <a:r>
              <a:rPr sz="2400" dirty="0" err="1"/>
              <a:t>года</a:t>
            </a:r>
            <a:r>
              <a:rPr sz="2400" dirty="0"/>
              <a:t> </a:t>
            </a:r>
          </a:p>
        </p:txBody>
      </p:sp>
      <p:sp>
        <p:nvSpPr>
          <p:cNvPr id="58" name="Объект 2"/>
          <p:cNvSpPr txBox="1">
            <a:spLocks noGrp="1"/>
          </p:cNvSpPr>
          <p:nvPr>
            <p:ph type="body" sz="half" idx="1"/>
          </p:nvPr>
        </p:nvSpPr>
        <p:spPr>
          <a:xfrm>
            <a:off x="1104901" y="1902691"/>
            <a:ext cx="9203994" cy="4460008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0" indent="0" algn="just">
              <a:lnSpc>
                <a:spcPct val="100000"/>
              </a:lnSpc>
              <a:buSzTx/>
              <a:buNone/>
              <a:defRPr sz="2000"/>
            </a:lvl1pPr>
          </a:lstStyle>
          <a:p>
            <a:r>
              <a:rPr sz="5100" dirty="0"/>
              <a:t>«</a:t>
            </a:r>
            <a:r>
              <a:rPr sz="5100" dirty="0" err="1"/>
              <a:t>Об</a:t>
            </a:r>
            <a:r>
              <a:rPr sz="5100" dirty="0"/>
              <a:t> </a:t>
            </a:r>
            <a:r>
              <a:rPr sz="5100" dirty="0" err="1"/>
              <a:t>утверждении</a:t>
            </a:r>
            <a:r>
              <a:rPr sz="5100" dirty="0"/>
              <a:t> </a:t>
            </a:r>
            <a:r>
              <a:rPr sz="5100" dirty="0" err="1"/>
              <a:t>методических</a:t>
            </a:r>
            <a:r>
              <a:rPr sz="5100" dirty="0"/>
              <a:t> </a:t>
            </a:r>
            <a:r>
              <a:rPr sz="5100" dirty="0" err="1"/>
              <a:t>рекомендаций</a:t>
            </a:r>
            <a:r>
              <a:rPr sz="5100" dirty="0"/>
              <a:t> по </a:t>
            </a:r>
            <a:r>
              <a:rPr sz="5100" dirty="0" err="1"/>
              <a:t>созданию</a:t>
            </a:r>
            <a:r>
              <a:rPr sz="5100" dirty="0"/>
              <a:t> </a:t>
            </a:r>
            <a:r>
              <a:rPr sz="5100" dirty="0" err="1"/>
              <a:t>мест</a:t>
            </a:r>
            <a:r>
              <a:rPr sz="5100" dirty="0"/>
              <a:t> </a:t>
            </a:r>
            <a:r>
              <a:rPr sz="5100" dirty="0" err="1"/>
              <a:t>для</a:t>
            </a:r>
            <a:r>
              <a:rPr sz="5100" dirty="0"/>
              <a:t> </a:t>
            </a:r>
            <a:r>
              <a:rPr sz="5100" dirty="0" err="1"/>
              <a:t>реализации</a:t>
            </a:r>
            <a:r>
              <a:rPr sz="5100" dirty="0"/>
              <a:t> </a:t>
            </a:r>
            <a:r>
              <a:rPr sz="5100" dirty="0" err="1"/>
              <a:t>основных</a:t>
            </a:r>
            <a:r>
              <a:rPr sz="5100" dirty="0"/>
              <a:t> и </a:t>
            </a:r>
            <a:r>
              <a:rPr sz="5100" dirty="0" err="1"/>
              <a:t>дополнительных</a:t>
            </a:r>
            <a:r>
              <a:rPr sz="5100" dirty="0"/>
              <a:t> </a:t>
            </a:r>
            <a:r>
              <a:rPr sz="5100" dirty="0" err="1"/>
              <a:t>общеобразовательных</a:t>
            </a:r>
            <a:r>
              <a:rPr sz="5100" dirty="0"/>
              <a:t> программ </a:t>
            </a:r>
            <a:r>
              <a:rPr sz="5100" dirty="0" err="1"/>
              <a:t>цифрового</a:t>
            </a:r>
            <a:r>
              <a:rPr sz="5100" dirty="0"/>
              <a:t>, </a:t>
            </a:r>
            <a:r>
              <a:rPr sz="5100" dirty="0" err="1"/>
              <a:t>естественнонаучного</a:t>
            </a:r>
            <a:r>
              <a:rPr sz="5100" dirty="0"/>
              <a:t>, </a:t>
            </a:r>
            <a:r>
              <a:rPr sz="5100" dirty="0" err="1"/>
              <a:t>технического</a:t>
            </a:r>
            <a:r>
              <a:rPr sz="5100" dirty="0"/>
              <a:t> и </a:t>
            </a:r>
            <a:r>
              <a:rPr sz="5100" dirty="0" err="1"/>
              <a:t>гуманитарного</a:t>
            </a:r>
            <a:r>
              <a:rPr sz="5100" dirty="0"/>
              <a:t> </a:t>
            </a:r>
            <a:r>
              <a:rPr sz="5100" dirty="0" err="1"/>
              <a:t>профилей</a:t>
            </a:r>
            <a:r>
              <a:rPr sz="5100" dirty="0"/>
              <a:t> в </a:t>
            </a:r>
            <a:r>
              <a:rPr sz="5100" dirty="0" err="1"/>
              <a:t>образовательных</a:t>
            </a:r>
            <a:r>
              <a:rPr sz="5100" dirty="0"/>
              <a:t> </a:t>
            </a:r>
            <a:r>
              <a:rPr sz="5100" dirty="0" err="1"/>
              <a:t>организациях</a:t>
            </a:r>
            <a:r>
              <a:rPr sz="5100" dirty="0"/>
              <a:t>, </a:t>
            </a:r>
            <a:r>
              <a:rPr sz="5100" dirty="0" err="1"/>
              <a:t>расположенных</a:t>
            </a:r>
            <a:r>
              <a:rPr sz="5100" dirty="0"/>
              <a:t> в </a:t>
            </a:r>
            <a:r>
              <a:rPr sz="5100" dirty="0" err="1"/>
              <a:t>сельской</a:t>
            </a:r>
            <a:r>
              <a:rPr sz="5100" dirty="0"/>
              <a:t> </a:t>
            </a:r>
            <a:r>
              <a:rPr sz="5100" dirty="0" err="1"/>
              <a:t>местности</a:t>
            </a:r>
            <a:r>
              <a:rPr sz="5100" dirty="0"/>
              <a:t> и </a:t>
            </a:r>
            <a:r>
              <a:rPr sz="5100" dirty="0" err="1"/>
              <a:t>малых</a:t>
            </a:r>
            <a:r>
              <a:rPr sz="5100" dirty="0"/>
              <a:t> </a:t>
            </a:r>
            <a:r>
              <a:rPr sz="5100" dirty="0" err="1"/>
              <a:t>городах</a:t>
            </a:r>
            <a:r>
              <a:rPr sz="5100" dirty="0"/>
              <a:t>, и </a:t>
            </a:r>
            <a:r>
              <a:rPr sz="5100" dirty="0" err="1"/>
              <a:t>дистанционных</a:t>
            </a:r>
            <a:r>
              <a:rPr sz="5100" dirty="0"/>
              <a:t> программ </a:t>
            </a:r>
            <a:r>
              <a:rPr sz="5100" dirty="0" err="1"/>
              <a:t>обучения</a:t>
            </a:r>
            <a:r>
              <a:rPr sz="5100" dirty="0"/>
              <a:t> </a:t>
            </a:r>
            <a:r>
              <a:rPr sz="5100" dirty="0" err="1"/>
              <a:t>определенных</a:t>
            </a:r>
            <a:r>
              <a:rPr sz="5100" dirty="0"/>
              <a:t> </a:t>
            </a:r>
            <a:r>
              <a:rPr sz="5100" dirty="0" err="1"/>
              <a:t>категорий</a:t>
            </a:r>
            <a:r>
              <a:rPr sz="5100" dirty="0"/>
              <a:t> </a:t>
            </a:r>
            <a:r>
              <a:rPr sz="5100" dirty="0" err="1"/>
              <a:t>обучающихся</a:t>
            </a:r>
            <a:r>
              <a:rPr sz="5100" dirty="0"/>
              <a:t>, в </a:t>
            </a:r>
            <a:r>
              <a:rPr sz="5100" dirty="0" err="1"/>
              <a:t>том</a:t>
            </a:r>
            <a:r>
              <a:rPr sz="5100" dirty="0"/>
              <a:t> </a:t>
            </a:r>
            <a:r>
              <a:rPr sz="5100" dirty="0" err="1"/>
              <a:t>числе</a:t>
            </a:r>
            <a:r>
              <a:rPr sz="5100" dirty="0"/>
              <a:t> </a:t>
            </a:r>
            <a:r>
              <a:rPr sz="5100" dirty="0" err="1"/>
              <a:t>на</a:t>
            </a:r>
            <a:r>
              <a:rPr sz="5100" dirty="0"/>
              <a:t> </a:t>
            </a:r>
            <a:r>
              <a:rPr sz="5100" dirty="0" err="1"/>
              <a:t>базе</a:t>
            </a:r>
            <a:r>
              <a:rPr sz="5100" dirty="0"/>
              <a:t> </a:t>
            </a:r>
            <a:r>
              <a:rPr sz="5100" dirty="0" err="1"/>
              <a:t>сетевого</a:t>
            </a:r>
            <a:r>
              <a:rPr sz="5100" dirty="0"/>
              <a:t> </a:t>
            </a:r>
            <a:r>
              <a:rPr sz="5100" dirty="0" err="1"/>
              <a:t>взаимодействия</a:t>
            </a:r>
            <a:r>
              <a:rPr sz="5100" dirty="0"/>
              <a:t>»</a:t>
            </a:r>
            <a:endParaRPr lang="ru-RU" sz="5100" dirty="0"/>
          </a:p>
          <a:p>
            <a:endParaRPr lang="ru-RU" sz="5100" dirty="0"/>
          </a:p>
          <a:p>
            <a:r>
              <a:rPr lang="ru-RU" sz="4200" b="1" dirty="0" smtClean="0"/>
              <a:t>Приложение 7 -  Руководство по зонированию о оформлению помещений Центров «Точка роста»</a:t>
            </a:r>
          </a:p>
          <a:p>
            <a:r>
              <a:rPr lang="ru-RU" sz="4200" b="1" dirty="0" smtClean="0"/>
              <a:t>Приложение 8 - Краткое руководство по фирменному стилю «Точка роста»</a:t>
            </a:r>
            <a:endParaRPr sz="4200" dirty="0"/>
          </a:p>
        </p:txBody>
      </p:sp>
    </p:spTree>
    <p:extLst>
      <p:ext uri="{BB962C8B-B14F-4D97-AF65-F5344CB8AC3E}">
        <p14:creationId xmlns:p14="http://schemas.microsoft.com/office/powerpoint/2010/main" val="152083477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61" name="Заголовок 4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dirty="0" smtClean="0"/>
              <a:t>О</a:t>
            </a:r>
            <a:r>
              <a:rPr lang="ru-RU" dirty="0" err="1" smtClean="0"/>
              <a:t>рганизационно</a:t>
            </a:r>
            <a:r>
              <a:rPr lang="ru-RU" dirty="0" smtClean="0"/>
              <a:t>-правовая форма Центра</a:t>
            </a:r>
            <a:endParaRPr dirty="0"/>
          </a:p>
        </p:txBody>
      </p:sp>
      <p:sp>
        <p:nvSpPr>
          <p:cNvPr id="62" name="Объект 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9372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r>
              <a:rPr sz="2400" dirty="0" err="1" smtClean="0"/>
              <a:t>Це</a:t>
            </a:r>
            <a:r>
              <a:rPr lang="ru-RU" sz="2400" dirty="0" err="1" smtClean="0"/>
              <a:t>нтр</a:t>
            </a:r>
            <a:r>
              <a:rPr lang="ru-RU" sz="2400" dirty="0" smtClean="0"/>
              <a:t> с</a:t>
            </a:r>
            <a:r>
              <a:rPr sz="2400" dirty="0" err="1" smtClean="0"/>
              <a:t>озда</a:t>
            </a:r>
            <a:r>
              <a:rPr lang="ru-RU" sz="2400" dirty="0" smtClean="0"/>
              <a:t>е</a:t>
            </a:r>
            <a:r>
              <a:rPr sz="2400" dirty="0" err="1" smtClean="0"/>
              <a:t>тся</a:t>
            </a:r>
            <a:r>
              <a:rPr sz="2400" dirty="0" smtClean="0"/>
              <a:t> </a:t>
            </a:r>
            <a:r>
              <a:rPr sz="2400" dirty="0" err="1"/>
              <a:t>как</a:t>
            </a:r>
            <a:r>
              <a:rPr sz="2400" dirty="0"/>
              <a:t> </a:t>
            </a:r>
            <a:r>
              <a:rPr sz="2400" dirty="0" err="1" smtClean="0"/>
              <a:t>структурн</a:t>
            </a:r>
            <a:r>
              <a:rPr lang="ru-RU" sz="2400" dirty="0" err="1" smtClean="0"/>
              <a:t>ое</a:t>
            </a:r>
            <a:r>
              <a:rPr sz="2400" dirty="0" smtClean="0"/>
              <a:t> </a:t>
            </a:r>
            <a:r>
              <a:rPr sz="2400" dirty="0" err="1" smtClean="0"/>
              <a:t>подразделени</a:t>
            </a:r>
            <a:r>
              <a:rPr lang="ru-RU" sz="2400" dirty="0" smtClean="0"/>
              <a:t>е</a:t>
            </a:r>
            <a:r>
              <a:rPr sz="2400" dirty="0" smtClean="0"/>
              <a:t> </a:t>
            </a:r>
            <a:r>
              <a:rPr sz="2400" dirty="0" err="1" smtClean="0"/>
              <a:t>общеобразовательн</a:t>
            </a:r>
            <a:r>
              <a:rPr lang="ru-RU" sz="2400" dirty="0" smtClean="0"/>
              <a:t>ой</a:t>
            </a:r>
            <a:r>
              <a:rPr sz="2400" dirty="0" smtClean="0"/>
              <a:t> </a:t>
            </a:r>
            <a:r>
              <a:rPr sz="2400" dirty="0" err="1" smtClean="0"/>
              <a:t>организаци</a:t>
            </a:r>
            <a:r>
              <a:rPr lang="ru-RU" sz="2400" dirty="0" smtClean="0"/>
              <a:t>и</a:t>
            </a:r>
            <a:r>
              <a:rPr sz="2400" dirty="0" smtClean="0"/>
              <a:t>, </a:t>
            </a:r>
            <a:r>
              <a:rPr sz="2400" dirty="0" err="1" smtClean="0"/>
              <a:t>расположенн</a:t>
            </a:r>
            <a:r>
              <a:rPr lang="ru-RU" sz="2400" dirty="0" smtClean="0"/>
              <a:t>ой</a:t>
            </a:r>
            <a:r>
              <a:rPr sz="2400" dirty="0" smtClean="0"/>
              <a:t> </a:t>
            </a:r>
            <a:r>
              <a:rPr sz="2400" dirty="0"/>
              <a:t>в </a:t>
            </a:r>
            <a:r>
              <a:rPr sz="2400" dirty="0" err="1"/>
              <a:t>сельской</a:t>
            </a:r>
            <a:r>
              <a:rPr sz="2400" dirty="0"/>
              <a:t> </a:t>
            </a:r>
            <a:r>
              <a:rPr sz="2400" dirty="0" err="1"/>
              <a:t>местности</a:t>
            </a:r>
            <a:r>
              <a:rPr sz="2400" dirty="0"/>
              <a:t> </a:t>
            </a:r>
            <a:r>
              <a:rPr sz="2400" b="1" dirty="0" err="1" smtClean="0"/>
              <a:t>без</a:t>
            </a:r>
            <a:r>
              <a:rPr sz="2400" b="1" dirty="0" smtClean="0"/>
              <a:t> </a:t>
            </a:r>
            <a:r>
              <a:rPr sz="2400" b="1" dirty="0"/>
              <a:t>образования </a:t>
            </a:r>
            <a:r>
              <a:rPr sz="2400" b="1" dirty="0" err="1"/>
              <a:t>юридического</a:t>
            </a:r>
            <a:r>
              <a:rPr sz="2400" b="1" dirty="0"/>
              <a:t> </a:t>
            </a:r>
            <a:r>
              <a:rPr sz="2400" b="1" dirty="0" err="1" smtClean="0"/>
              <a:t>лица</a:t>
            </a:r>
            <a:r>
              <a:rPr sz="2400" dirty="0" smtClean="0"/>
              <a:t> </a:t>
            </a:r>
            <a:endParaRPr lang="ru-RU" sz="2400" dirty="0" smtClean="0"/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endParaRPr sz="2400" dirty="0"/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r>
              <a:rPr sz="2400" dirty="0" err="1"/>
              <a:t>Совокупность</a:t>
            </a:r>
            <a:r>
              <a:rPr sz="2400" dirty="0"/>
              <a:t> </a:t>
            </a:r>
            <a:r>
              <a:rPr sz="2400" dirty="0" err="1"/>
              <a:t>образовательных</a:t>
            </a:r>
            <a:r>
              <a:rPr sz="2400" dirty="0"/>
              <a:t> </a:t>
            </a:r>
            <a:r>
              <a:rPr sz="2400" dirty="0" err="1" smtClean="0"/>
              <a:t>организаций</a:t>
            </a:r>
            <a:r>
              <a:rPr lang="ru-RU" sz="2400" dirty="0" smtClean="0"/>
              <a:t> с обновленной-материально-технической базой </a:t>
            </a:r>
            <a:r>
              <a:rPr sz="2400" dirty="0" err="1" smtClean="0"/>
              <a:t>составит</a:t>
            </a:r>
            <a:r>
              <a:rPr sz="2400" dirty="0" smtClean="0"/>
              <a:t> </a:t>
            </a:r>
            <a:r>
              <a:rPr sz="2400" b="1" dirty="0" err="1"/>
              <a:t>федеральную</a:t>
            </a:r>
            <a:r>
              <a:rPr sz="2400" b="1" dirty="0"/>
              <a:t> </a:t>
            </a:r>
            <a:r>
              <a:rPr sz="2400" b="1" dirty="0" err="1"/>
              <a:t>сеть</a:t>
            </a:r>
            <a:r>
              <a:rPr sz="2400" b="1" dirty="0"/>
              <a:t> </a:t>
            </a:r>
            <a:r>
              <a:rPr sz="2400" b="1" dirty="0" err="1"/>
              <a:t>Центров</a:t>
            </a:r>
            <a:r>
              <a:rPr sz="2400" b="1" dirty="0"/>
              <a:t> образования </a:t>
            </a:r>
            <a:r>
              <a:rPr sz="2400" b="1" dirty="0" err="1"/>
              <a:t>цифрового</a:t>
            </a:r>
            <a:r>
              <a:rPr sz="2400" b="1" dirty="0"/>
              <a:t> и </a:t>
            </a:r>
            <a:r>
              <a:rPr sz="2400" b="1" dirty="0" err="1"/>
              <a:t>гуманитарного</a:t>
            </a:r>
            <a:r>
              <a:rPr sz="2400" b="1" dirty="0"/>
              <a:t> </a:t>
            </a:r>
            <a:r>
              <a:rPr sz="2400" b="1" dirty="0" err="1"/>
              <a:t>профилей</a:t>
            </a:r>
            <a:r>
              <a:rPr sz="2400" b="1" dirty="0"/>
              <a:t>  «</a:t>
            </a:r>
            <a:r>
              <a:rPr sz="2400" b="1" dirty="0" err="1"/>
              <a:t>Точка</a:t>
            </a:r>
            <a:r>
              <a:rPr sz="2400" b="1" dirty="0"/>
              <a:t> </a:t>
            </a:r>
            <a:r>
              <a:rPr sz="2400" b="1" dirty="0" err="1"/>
              <a:t>роста</a:t>
            </a:r>
            <a:r>
              <a:rPr sz="2400" b="1" dirty="0" smtClean="0"/>
              <a:t>»</a:t>
            </a:r>
            <a:endParaRPr lang="ru-RU" sz="2400" b="1" dirty="0" smtClean="0"/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endParaRPr lang="ru-RU" sz="2400" b="1" dirty="0"/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r>
              <a:rPr lang="ru-RU" b="1" dirty="0" smtClean="0"/>
              <a:t>*</a:t>
            </a:r>
            <a:r>
              <a:rPr lang="ru-RU" dirty="0"/>
              <a:t> </a:t>
            </a:r>
            <a:r>
              <a:rPr lang="ru-RU" dirty="0" smtClean="0"/>
              <a:t>с </a:t>
            </a:r>
            <a:r>
              <a:rPr lang="ru-RU" dirty="0"/>
              <a:t>2020 года </a:t>
            </a:r>
            <a:r>
              <a:rPr lang="ru-RU" dirty="0" smtClean="0"/>
              <a:t>в сельской местности и </a:t>
            </a:r>
            <a:r>
              <a:rPr lang="ru-RU" dirty="0"/>
              <a:t>в малых </a:t>
            </a:r>
            <a:r>
              <a:rPr lang="ru-RU" dirty="0" smtClean="0"/>
              <a:t>городах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353145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6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 defTabSz="859536">
              <a:defRPr sz="3008"/>
            </a:lvl1pPr>
          </a:lstStyle>
          <a:p>
            <a:r>
              <a:t/>
            </a:r>
            <a:br/>
            <a:endParaRPr/>
          </a:p>
        </p:txBody>
      </p:sp>
      <p:sp>
        <p:nvSpPr>
          <p:cNvPr id="66" name="Объект 2"/>
          <p:cNvSpPr txBox="1">
            <a:spLocks noGrp="1"/>
          </p:cNvSpPr>
          <p:nvPr>
            <p:ph type="body" idx="1"/>
          </p:nvPr>
        </p:nvSpPr>
        <p:spPr>
          <a:xfrm>
            <a:off x="1193800" y="1825625"/>
            <a:ext cx="9123017" cy="4351338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rPr b="1" dirty="0"/>
              <a:t>СОЗДАНИЕ УСЛОВИЙ ДЛЯ ВНЕДРЕНИЯ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уровнях</a:t>
            </a:r>
            <a:r>
              <a:rPr dirty="0"/>
              <a:t> </a:t>
            </a:r>
            <a:r>
              <a:rPr dirty="0" err="1"/>
              <a:t>начального</a:t>
            </a:r>
            <a:r>
              <a:rPr dirty="0"/>
              <a:t> общего, </a:t>
            </a:r>
            <a:r>
              <a:rPr dirty="0" err="1"/>
              <a:t>основного</a:t>
            </a:r>
            <a:r>
              <a:rPr dirty="0"/>
              <a:t> общего и ( </a:t>
            </a:r>
            <a:r>
              <a:rPr dirty="0" err="1"/>
              <a:t>или</a:t>
            </a:r>
            <a:r>
              <a:rPr dirty="0"/>
              <a:t>) </a:t>
            </a:r>
            <a:r>
              <a:rPr dirty="0" err="1"/>
              <a:t>среднего</a:t>
            </a:r>
            <a:r>
              <a:rPr dirty="0"/>
              <a:t> общего образования новых </a:t>
            </a:r>
            <a:r>
              <a:rPr dirty="0" err="1"/>
              <a:t>методов</a:t>
            </a:r>
            <a:r>
              <a:rPr dirty="0"/>
              <a:t> </a:t>
            </a:r>
            <a:r>
              <a:rPr dirty="0" err="1"/>
              <a:t>обучения</a:t>
            </a:r>
            <a:r>
              <a:rPr dirty="0"/>
              <a:t> и </a:t>
            </a:r>
            <a:r>
              <a:rPr dirty="0" err="1"/>
              <a:t>воспитания</a:t>
            </a:r>
            <a:r>
              <a:rPr dirty="0"/>
              <a:t>, </a:t>
            </a:r>
            <a:r>
              <a:rPr dirty="0" err="1"/>
              <a:t>образовательных</a:t>
            </a:r>
            <a:r>
              <a:rPr dirty="0"/>
              <a:t> технологий, </a:t>
            </a:r>
            <a:r>
              <a:rPr dirty="0" err="1"/>
              <a:t>обеспечивающих</a:t>
            </a:r>
            <a:r>
              <a:rPr dirty="0"/>
              <a:t> </a:t>
            </a:r>
            <a:r>
              <a:rPr dirty="0" err="1"/>
              <a:t>освоение</a:t>
            </a:r>
            <a:r>
              <a:rPr dirty="0"/>
              <a:t> </a:t>
            </a:r>
            <a:r>
              <a:rPr dirty="0" err="1"/>
              <a:t>обучающимися</a:t>
            </a:r>
            <a:r>
              <a:rPr dirty="0"/>
              <a:t> </a:t>
            </a:r>
            <a:r>
              <a:rPr dirty="0" err="1"/>
              <a:t>основных</a:t>
            </a:r>
            <a:r>
              <a:rPr dirty="0"/>
              <a:t> и </a:t>
            </a:r>
            <a:r>
              <a:rPr dirty="0" err="1"/>
              <a:t>дополнительных</a:t>
            </a:r>
            <a:r>
              <a:rPr dirty="0"/>
              <a:t> </a:t>
            </a:r>
            <a:r>
              <a:rPr dirty="0" err="1"/>
              <a:t>общеобразовательных</a:t>
            </a:r>
            <a:r>
              <a:rPr dirty="0"/>
              <a:t> программ </a:t>
            </a:r>
            <a:r>
              <a:rPr dirty="0" err="1"/>
              <a:t>цифрового</a:t>
            </a:r>
            <a:r>
              <a:rPr dirty="0"/>
              <a:t>, </a:t>
            </a:r>
            <a:r>
              <a:rPr dirty="0" err="1"/>
              <a:t>естественнонаучного</a:t>
            </a:r>
            <a:r>
              <a:rPr dirty="0"/>
              <a:t>, </a:t>
            </a:r>
            <a:r>
              <a:rPr dirty="0" err="1"/>
              <a:t>технического</a:t>
            </a:r>
            <a:r>
              <a:rPr dirty="0"/>
              <a:t> и </a:t>
            </a:r>
            <a:r>
              <a:rPr dirty="0" err="1"/>
              <a:t>гуманитарного</a:t>
            </a:r>
            <a:r>
              <a:rPr dirty="0"/>
              <a:t> </a:t>
            </a:r>
            <a:r>
              <a:rPr dirty="0" err="1"/>
              <a:t>профилей</a:t>
            </a:r>
            <a:r>
              <a:rPr dirty="0"/>
              <a:t>;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rPr b="1" dirty="0"/>
              <a:t>ОБНОВЛЕНИЕ СОДЕРЖАНИЯ И СОВЕРШЕНСТВОВАНИЕ </a:t>
            </a:r>
            <a:r>
              <a:rPr b="1" dirty="0" smtClean="0"/>
              <a:t>МЕТОДОВ</a:t>
            </a:r>
            <a:r>
              <a:rPr lang="ru-RU" b="1" dirty="0"/>
              <a:t> </a:t>
            </a:r>
            <a:r>
              <a:rPr lang="ru-RU" b="1" dirty="0" smtClean="0"/>
              <a:t>ОБУЧЕНИЯ</a:t>
            </a:r>
            <a:r>
              <a:rPr lang="ru-RU" dirty="0" smtClean="0"/>
              <a:t> </a:t>
            </a:r>
            <a:r>
              <a:rPr dirty="0" err="1" smtClean="0"/>
              <a:t>предметов</a:t>
            </a:r>
            <a:r>
              <a:rPr dirty="0" smtClean="0"/>
              <a:t> </a:t>
            </a:r>
            <a:r>
              <a:rPr dirty="0"/>
              <a:t>«</a:t>
            </a:r>
            <a:r>
              <a:rPr dirty="0" err="1"/>
              <a:t>Технология</a:t>
            </a:r>
            <a:r>
              <a:rPr dirty="0"/>
              <a:t>», «</a:t>
            </a:r>
            <a:r>
              <a:rPr dirty="0" err="1"/>
              <a:t>Информатика</a:t>
            </a:r>
            <a:r>
              <a:rPr dirty="0"/>
              <a:t>», «</a:t>
            </a:r>
            <a:r>
              <a:rPr dirty="0" err="1"/>
              <a:t>Основы</a:t>
            </a:r>
            <a:r>
              <a:rPr dirty="0"/>
              <a:t> </a:t>
            </a:r>
            <a:r>
              <a:rPr dirty="0" err="1"/>
              <a:t>безопасности</a:t>
            </a:r>
            <a:r>
              <a:rPr dirty="0"/>
              <a:t> </a:t>
            </a:r>
            <a:r>
              <a:rPr dirty="0" err="1"/>
              <a:t>жизнедеятельности</a:t>
            </a:r>
            <a:r>
              <a:rPr dirty="0"/>
              <a:t>»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rPr b="1" dirty="0"/>
              <a:t>ИСПОЛЬЗОВАНИЕ ИНФРАСТРУКТУРЫ ВО ВНЕУРОЧНОЕ ВРЕМЯ</a:t>
            </a:r>
            <a:r>
              <a:rPr dirty="0"/>
              <a:t> </a:t>
            </a:r>
            <a:r>
              <a:rPr dirty="0" err="1"/>
              <a:t>как</a:t>
            </a:r>
            <a:r>
              <a:rPr dirty="0"/>
              <a:t> </a:t>
            </a:r>
            <a:r>
              <a:rPr dirty="0" err="1"/>
              <a:t>общественного</a:t>
            </a:r>
            <a:r>
              <a:rPr dirty="0"/>
              <a:t> </a:t>
            </a:r>
            <a:r>
              <a:rPr dirty="0" err="1"/>
              <a:t>пространства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развития</a:t>
            </a:r>
            <a:r>
              <a:rPr dirty="0"/>
              <a:t> </a:t>
            </a:r>
            <a:r>
              <a:rPr dirty="0" err="1"/>
              <a:t>общекультурных</a:t>
            </a:r>
            <a:r>
              <a:rPr dirty="0"/>
              <a:t> </a:t>
            </a:r>
            <a:r>
              <a:rPr dirty="0" err="1"/>
              <a:t>компетенций</a:t>
            </a:r>
            <a:r>
              <a:rPr dirty="0"/>
              <a:t> и </a:t>
            </a:r>
            <a:r>
              <a:rPr dirty="0" err="1"/>
              <a:t>цифровой</a:t>
            </a:r>
            <a:r>
              <a:rPr dirty="0"/>
              <a:t> </a:t>
            </a:r>
            <a:r>
              <a:rPr dirty="0" err="1"/>
              <a:t>грамотности</a:t>
            </a:r>
            <a:r>
              <a:rPr dirty="0"/>
              <a:t> </a:t>
            </a:r>
            <a:r>
              <a:rPr dirty="0" err="1"/>
              <a:t>населения</a:t>
            </a:r>
            <a:r>
              <a:rPr dirty="0"/>
              <a:t>, </a:t>
            </a:r>
            <a:r>
              <a:rPr dirty="0" err="1"/>
              <a:t>шахматного</a:t>
            </a:r>
            <a:r>
              <a:rPr dirty="0"/>
              <a:t> образования, проектной деятельности, </a:t>
            </a:r>
            <a:r>
              <a:rPr dirty="0" err="1"/>
              <a:t>творческой</a:t>
            </a:r>
            <a:r>
              <a:rPr dirty="0"/>
              <a:t>, </a:t>
            </a:r>
            <a:r>
              <a:rPr dirty="0" err="1"/>
              <a:t>социальной</a:t>
            </a:r>
            <a:r>
              <a:rPr dirty="0"/>
              <a:t> </a:t>
            </a:r>
            <a:r>
              <a:rPr dirty="0" err="1"/>
              <a:t>самореализации</a:t>
            </a:r>
            <a:r>
              <a:rPr dirty="0"/>
              <a:t> </a:t>
            </a:r>
            <a:r>
              <a:rPr dirty="0" err="1"/>
              <a:t>детей</a:t>
            </a:r>
            <a:r>
              <a:rPr dirty="0"/>
              <a:t>, </a:t>
            </a:r>
            <a:r>
              <a:rPr dirty="0" err="1"/>
              <a:t>педагогов</a:t>
            </a:r>
            <a:r>
              <a:rPr dirty="0"/>
              <a:t>, </a:t>
            </a:r>
            <a:r>
              <a:rPr dirty="0" err="1"/>
              <a:t>родительской</a:t>
            </a:r>
            <a:r>
              <a:rPr dirty="0"/>
              <a:t> </a:t>
            </a:r>
            <a:r>
              <a:rPr dirty="0" err="1"/>
              <a:t>общественности</a:t>
            </a:r>
            <a:endParaRPr dirty="0"/>
          </a:p>
        </p:txBody>
      </p:sp>
      <p:sp>
        <p:nvSpPr>
          <p:cNvPr id="67" name="Заголовок 1"/>
          <p:cNvSpPr txBox="1"/>
          <p:nvPr/>
        </p:nvSpPr>
        <p:spPr>
          <a:xfrm>
            <a:off x="1286329" y="270781"/>
            <a:ext cx="8191501" cy="917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>
              <a:lnSpc>
                <a:spcPct val="90000"/>
              </a:lnSpc>
              <a:defRPr sz="28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Задачи Центров «Точка роста»</a:t>
            </a:r>
          </a:p>
        </p:txBody>
      </p:sp>
    </p:spTree>
    <p:extLst>
      <p:ext uri="{BB962C8B-B14F-4D97-AF65-F5344CB8AC3E}">
        <p14:creationId xmlns:p14="http://schemas.microsoft.com/office/powerpoint/2010/main" val="397511195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Образовательные направления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</a:t>
            </a:r>
            <a:r>
              <a:rPr lang="ru-RU" b="1" dirty="0" smtClean="0"/>
              <a:t>сновные общеобразовательные программы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«Технология», Информатика», «Основы безопасности жизнедеятельности»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err="1"/>
              <a:t>Р</a:t>
            </a:r>
            <a:r>
              <a:rPr lang="ru-RU" dirty="0" err="1" smtClean="0"/>
              <a:t>азноуровневые</a:t>
            </a:r>
            <a:r>
              <a:rPr lang="ru-RU" dirty="0" smtClean="0"/>
              <a:t> </a:t>
            </a:r>
            <a:r>
              <a:rPr lang="ru-RU" b="1" dirty="0" smtClean="0"/>
              <a:t>дополнительные общеобразовательные программы цифрового, естественнонаучного, технического и гуманитарного </a:t>
            </a:r>
            <a:r>
              <a:rPr lang="ru-RU" dirty="0" smtClean="0"/>
              <a:t>профилей:</a:t>
            </a:r>
          </a:p>
          <a:p>
            <a:r>
              <a:rPr lang="ru-RU" dirty="0"/>
              <a:t>п</a:t>
            </a:r>
            <a:r>
              <a:rPr lang="ru-RU" dirty="0" smtClean="0"/>
              <a:t>роектная деятельность</a:t>
            </a:r>
          </a:p>
          <a:p>
            <a:r>
              <a:rPr lang="ru-RU" dirty="0" smtClean="0"/>
              <a:t>научно-техническое творчество</a:t>
            </a:r>
          </a:p>
          <a:p>
            <a:r>
              <a:rPr lang="ru-RU" dirty="0" smtClean="0"/>
              <a:t>шахматное образование</a:t>
            </a:r>
          </a:p>
          <a:p>
            <a:r>
              <a:rPr lang="en-US" dirty="0" smtClean="0"/>
              <a:t>IT-</a:t>
            </a:r>
            <a:r>
              <a:rPr lang="ru-RU" dirty="0" smtClean="0"/>
              <a:t>технологии</a:t>
            </a:r>
          </a:p>
          <a:p>
            <a:r>
              <a:rPr lang="ru-RU" dirty="0" err="1"/>
              <a:t>м</a:t>
            </a:r>
            <a:r>
              <a:rPr lang="ru-RU" dirty="0" err="1" smtClean="0"/>
              <a:t>едиатворчество</a:t>
            </a:r>
            <a:endParaRPr lang="ru-RU" dirty="0" smtClean="0"/>
          </a:p>
          <a:p>
            <a:r>
              <a:rPr lang="ru-RU" dirty="0"/>
              <a:t>с</a:t>
            </a:r>
            <a:r>
              <a:rPr lang="ru-RU" dirty="0" smtClean="0"/>
              <a:t>оциокультурные мероприятия</a:t>
            </a:r>
          </a:p>
          <a:p>
            <a:r>
              <a:rPr lang="ru-RU" dirty="0"/>
              <a:t>и</a:t>
            </a:r>
            <a:r>
              <a:rPr lang="ru-RU" dirty="0" smtClean="0"/>
              <a:t>нформационная, экологическая, социальная, дорожно-транспортная безопасность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97018" y="1939635"/>
            <a:ext cx="6446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25365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149" name="Заголовок 1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7356931" cy="917575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t>Требования к кадровому составу </a:t>
            </a:r>
            <a:br/>
            <a:r>
              <a:t>и штатной численности </a:t>
            </a:r>
          </a:p>
        </p:txBody>
      </p:sp>
      <p:sp>
        <p:nvSpPr>
          <p:cNvPr id="150" name="Прямоугольник 5"/>
          <p:cNvSpPr txBox="1"/>
          <p:nvPr/>
        </p:nvSpPr>
        <p:spPr>
          <a:xfrm>
            <a:off x="1321633" y="2381069"/>
            <a:ext cx="5522601" cy="2624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Руководитель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дополнительного образования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шахматам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Педагог-организатор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предмету «Физкультура и ОБЖ»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предмету «Технология»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предмету «Информатика»</a:t>
            </a:r>
          </a:p>
        </p:txBody>
      </p:sp>
      <p:sp>
        <p:nvSpPr>
          <p:cNvPr id="151" name="Правая фигурная скобка 6"/>
          <p:cNvSpPr/>
          <p:nvPr/>
        </p:nvSpPr>
        <p:spPr>
          <a:xfrm>
            <a:off x="6914508" y="2342507"/>
            <a:ext cx="410967" cy="27226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965" y="0"/>
                  <a:pt x="10800" y="669"/>
                  <a:pt x="10800" y="1494"/>
                </a:cubicBezTo>
                <a:lnTo>
                  <a:pt x="10800" y="9306"/>
                </a:lnTo>
                <a:cubicBezTo>
                  <a:pt x="10800" y="10131"/>
                  <a:pt x="15635" y="10800"/>
                  <a:pt x="21600" y="10800"/>
                </a:cubicBezTo>
                <a:cubicBezTo>
                  <a:pt x="15635" y="10800"/>
                  <a:pt x="10800" y="11469"/>
                  <a:pt x="10800" y="12294"/>
                </a:cubicBezTo>
                <a:lnTo>
                  <a:pt x="10800" y="20106"/>
                </a:lnTo>
                <a:cubicBezTo>
                  <a:pt x="10800" y="20931"/>
                  <a:pt x="5965" y="21600"/>
                  <a:pt x="0" y="21600"/>
                </a:cubicBezTo>
              </a:path>
            </a:pathLst>
          </a:custGeom>
          <a:ln w="635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2" name="Прямоугольник 7"/>
          <p:cNvSpPr txBox="1"/>
          <p:nvPr/>
        </p:nvSpPr>
        <p:spPr>
          <a:xfrm>
            <a:off x="7596861" y="3121298"/>
            <a:ext cx="2824397" cy="137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Не менее 4-х единиц, допускается совмещение не более двух должностей</a:t>
            </a:r>
          </a:p>
        </p:txBody>
      </p:sp>
    </p:spTree>
    <p:extLst>
      <p:ext uri="{BB962C8B-B14F-4D97-AF65-F5344CB8AC3E}">
        <p14:creationId xmlns:p14="http://schemas.microsoft.com/office/powerpoint/2010/main" val="299426506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644</Words>
  <Application>Microsoft Office PowerPoint</Application>
  <PresentationFormat>Широкоэкранный</PresentationFormat>
  <Paragraphs>120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Verdana</vt:lpstr>
      <vt:lpstr>Тема Office</vt:lpstr>
      <vt:lpstr>О создании и развитии федеральной сети Центров образования цифрового  и гуманитарного профилей «Точка роста» </vt:lpstr>
      <vt:lpstr>Федеральный проект   «Современная школа» национального проекта «Образование</vt:lpstr>
      <vt:lpstr>География проекта</vt:lpstr>
      <vt:lpstr>Презентация PowerPoint</vt:lpstr>
      <vt:lpstr>Распоряжение Министерства просвещения РФ №P-23 от 1 марта 2019 года </vt:lpstr>
      <vt:lpstr>Организационно-правовая форма Центра</vt:lpstr>
      <vt:lpstr> </vt:lpstr>
      <vt:lpstr>Образовательные направления</vt:lpstr>
      <vt:lpstr>Требования к кадровому составу  и штатной численности </vt:lpstr>
      <vt:lpstr>Требование к инфраструктуре Центра «Точка роста»</vt:lpstr>
      <vt:lpstr>Фирменный стиль</vt:lpstr>
      <vt:lpstr>Фирменный стиль</vt:lpstr>
      <vt:lpstr>Кабинет формирования цифровых и гуманитарных компетенций дизайн-макет Ленинградской области</vt:lpstr>
      <vt:lpstr>Инфраструктура - пример Свердловской области</vt:lpstr>
      <vt:lpstr>Образовательные программы по уроку технологии</vt:lpstr>
      <vt:lpstr>Образовательные программы по уроку технологии</vt:lpstr>
      <vt:lpstr>Образовательные программы по уроку технологии</vt:lpstr>
      <vt:lpstr>Образовательные программы по информатике</vt:lpstr>
      <vt:lpstr>Образовательные программы по информатике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Лариса Сулима</cp:lastModifiedBy>
  <cp:revision>38</cp:revision>
  <dcterms:modified xsi:type="dcterms:W3CDTF">2019-10-29T13:11:33Z</dcterms:modified>
</cp:coreProperties>
</file>