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311" r:id="rId4"/>
    <p:sldId id="312" r:id="rId5"/>
    <p:sldId id="309" r:id="rId6"/>
    <p:sldId id="317" r:id="rId7"/>
    <p:sldId id="286" r:id="rId8"/>
    <p:sldId id="287" r:id="rId9"/>
    <p:sldId id="313" r:id="rId10"/>
    <p:sldId id="310" r:id="rId11"/>
    <p:sldId id="303" r:id="rId12"/>
    <p:sldId id="283" r:id="rId13"/>
    <p:sldId id="307" r:id="rId14"/>
    <p:sldId id="297" r:id="rId15"/>
    <p:sldId id="314" r:id="rId16"/>
    <p:sldId id="315" r:id="rId17"/>
    <p:sldId id="316" r:id="rId18"/>
    <p:sldId id="319" r:id="rId19"/>
    <p:sldId id="31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pPr algn="just"/>
            <a:r>
              <a:rPr dirty="0" smtClean="0"/>
              <a:t>О </a:t>
            </a:r>
            <a:r>
              <a:rPr lang="ru-RU" dirty="0" smtClean="0"/>
              <a:t>создании и развитии </a:t>
            </a:r>
            <a:r>
              <a:rPr dirty="0" err="1" smtClean="0"/>
              <a:t>федеральной</a:t>
            </a:r>
            <a:r>
              <a:rPr dirty="0" smtClean="0"/>
              <a:t> </a:t>
            </a:r>
            <a:r>
              <a:rPr dirty="0" err="1" smtClean="0"/>
              <a:t>сети</a:t>
            </a:r>
            <a:r>
              <a:rPr dirty="0" smtClean="0"/>
              <a:t> </a:t>
            </a:r>
            <a:r>
              <a:rPr dirty="0" err="1" smtClean="0"/>
              <a:t>Центров</a:t>
            </a:r>
            <a:r>
              <a:rPr dirty="0" smtClean="0"/>
              <a:t> </a:t>
            </a:r>
            <a:r>
              <a:rPr dirty="0"/>
              <a:t>образования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dirty="0" smtClean="0"/>
              <a:t>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«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</a:p>
        </p:txBody>
      </p:sp>
      <p:grpSp>
        <p:nvGrpSpPr>
          <p:cNvPr id="37" name="Группа 9"/>
          <p:cNvGrpSpPr/>
          <p:nvPr/>
        </p:nvGrpSpPr>
        <p:grpSpPr>
          <a:xfrm>
            <a:off x="7295221" y="5407388"/>
            <a:ext cx="4466779" cy="1148490"/>
            <a:chOff x="0" y="0"/>
            <a:chExt cx="4466778" cy="1148489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/>
            <a:srcRect t="18495" b="28755"/>
            <a:stretch>
              <a:fillRect/>
            </a:stretch>
          </p:blipFill>
          <p:spPr>
            <a:xfrm>
              <a:off x="0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Рисунок 4" descr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8198" y="52546"/>
              <a:ext cx="837849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5"/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1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Требование к инфраструктуре Центра «Точка роста»</a:t>
            </a:r>
          </a:p>
        </p:txBody>
      </p:sp>
      <p:sp>
        <p:nvSpPr>
          <p:cNvPr id="116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914401" y="1727200"/>
            <a:ext cx="10123054" cy="46354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rPr sz="2800" dirty="0"/>
              <a:t>Центр </a:t>
            </a:r>
            <a:r>
              <a:rPr sz="2800" dirty="0" err="1"/>
              <a:t>должен</a:t>
            </a:r>
            <a:r>
              <a:rPr sz="2800" dirty="0"/>
              <a:t> </a:t>
            </a:r>
            <a:r>
              <a:rPr sz="2800" dirty="0" err="1"/>
              <a:t>быть</a:t>
            </a:r>
            <a:r>
              <a:rPr sz="2800" dirty="0"/>
              <a:t> </a:t>
            </a:r>
            <a:r>
              <a:rPr sz="2800" dirty="0" err="1"/>
              <a:t>размещен</a:t>
            </a:r>
            <a:r>
              <a:rPr sz="2800" dirty="0"/>
              <a:t> </a:t>
            </a:r>
            <a:r>
              <a:rPr sz="2800" dirty="0" err="1"/>
              <a:t>не</a:t>
            </a:r>
            <a:r>
              <a:rPr sz="2800" dirty="0"/>
              <a:t> </a:t>
            </a:r>
            <a:r>
              <a:rPr sz="2800" dirty="0" err="1" smtClean="0"/>
              <a:t>менее</a:t>
            </a:r>
            <a:r>
              <a:rPr lang="ru-RU" sz="2800" dirty="0" smtClean="0"/>
              <a:t>,</a:t>
            </a:r>
            <a:r>
              <a:rPr sz="2800" dirty="0" smtClean="0"/>
              <a:t> </a:t>
            </a:r>
            <a:r>
              <a:rPr sz="2800" dirty="0" err="1" smtClean="0"/>
              <a:t>чем</a:t>
            </a:r>
            <a:r>
              <a:rPr lang="ru-RU" sz="2800" dirty="0" smtClean="0"/>
              <a:t> </a:t>
            </a:r>
            <a:r>
              <a:rPr sz="2800" dirty="0" smtClean="0"/>
              <a:t>в </a:t>
            </a:r>
            <a:r>
              <a:rPr sz="2800" dirty="0" err="1"/>
              <a:t>двух</a:t>
            </a:r>
            <a:r>
              <a:rPr sz="2800" dirty="0"/>
              <a:t> </a:t>
            </a:r>
            <a:r>
              <a:rPr sz="2800" dirty="0" err="1" smtClean="0"/>
              <a:t>помещениях</a:t>
            </a:r>
            <a:r>
              <a:rPr lang="ru-RU" sz="2800" dirty="0" smtClean="0"/>
              <a:t>, </a:t>
            </a:r>
            <a:r>
              <a:rPr sz="2800" dirty="0" err="1" smtClean="0"/>
              <a:t>площадью</a:t>
            </a:r>
            <a:r>
              <a:rPr sz="2800" dirty="0" smtClean="0"/>
              <a:t> </a:t>
            </a:r>
            <a:r>
              <a:rPr sz="2800" dirty="0"/>
              <a:t>≥ 40 м</a:t>
            </a:r>
            <a:r>
              <a:rPr sz="2800" baseline="30000" dirty="0"/>
              <a:t>2</a:t>
            </a:r>
            <a:r>
              <a:rPr sz="2800" dirty="0"/>
              <a:t> </a:t>
            </a:r>
            <a:r>
              <a:rPr sz="2800" dirty="0" err="1" smtClean="0"/>
              <a:t>каждое</a:t>
            </a:r>
            <a:r>
              <a:rPr lang="ru-RU" sz="2800" dirty="0" smtClean="0"/>
              <a:t> </a:t>
            </a:r>
            <a:r>
              <a:rPr sz="2800" dirty="0" smtClean="0"/>
              <a:t>и</a:t>
            </a:r>
            <a:r>
              <a:rPr lang="ru-RU" sz="2800" dirty="0"/>
              <a:t> </a:t>
            </a:r>
            <a:r>
              <a:rPr sz="2800" dirty="0" err="1" smtClean="0"/>
              <a:t>включать</a:t>
            </a:r>
            <a:r>
              <a:rPr sz="2800" dirty="0" smtClean="0"/>
              <a:t> </a:t>
            </a:r>
            <a:r>
              <a:rPr sz="2800" dirty="0" err="1"/>
              <a:t>следующие</a:t>
            </a:r>
            <a:r>
              <a:rPr sz="2800" dirty="0"/>
              <a:t> </a:t>
            </a:r>
            <a:r>
              <a:rPr sz="2800" dirty="0" err="1"/>
              <a:t>функциональные</a:t>
            </a:r>
            <a:r>
              <a:rPr sz="2800" dirty="0"/>
              <a:t> </a:t>
            </a:r>
            <a:r>
              <a:rPr sz="2800" dirty="0" err="1"/>
              <a:t>зоны</a:t>
            </a:r>
            <a:r>
              <a:rPr sz="2800" dirty="0"/>
              <a:t>: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sz="2800" b="1" dirty="0" err="1"/>
              <a:t>Кабинеты</a:t>
            </a:r>
            <a:r>
              <a:rPr sz="2800" b="1" dirty="0"/>
              <a:t> </a:t>
            </a:r>
            <a:r>
              <a:rPr sz="2800" b="1" dirty="0" err="1"/>
              <a:t>формирования</a:t>
            </a:r>
            <a:r>
              <a:rPr sz="2800" b="1" dirty="0"/>
              <a:t> </a:t>
            </a:r>
            <a:r>
              <a:rPr sz="2800" b="1" dirty="0" err="1"/>
              <a:t>цифровых</a:t>
            </a:r>
            <a:r>
              <a:rPr sz="2800" b="1" dirty="0"/>
              <a:t> и </a:t>
            </a:r>
            <a:r>
              <a:rPr sz="2800" b="1" dirty="0" err="1"/>
              <a:t>гуманитарных</a:t>
            </a:r>
            <a:r>
              <a:rPr sz="2800" b="1" dirty="0"/>
              <a:t> </a:t>
            </a:r>
            <a:r>
              <a:rPr sz="2800" b="1" dirty="0" err="1"/>
              <a:t>компетенций</a:t>
            </a:r>
            <a:r>
              <a:rPr sz="2800" dirty="0"/>
              <a:t> (</a:t>
            </a:r>
            <a:r>
              <a:rPr sz="2800" dirty="0" err="1"/>
              <a:t>классы</a:t>
            </a:r>
            <a:r>
              <a:rPr sz="2800" dirty="0"/>
              <a:t> «</a:t>
            </a:r>
            <a:r>
              <a:rPr sz="2800" dirty="0" err="1"/>
              <a:t>Информатики</a:t>
            </a:r>
            <a:r>
              <a:rPr sz="2800" dirty="0"/>
              <a:t>», «</a:t>
            </a:r>
            <a:r>
              <a:rPr sz="2800" dirty="0" err="1"/>
              <a:t>Технологии</a:t>
            </a:r>
            <a:r>
              <a:rPr sz="2800" dirty="0"/>
              <a:t>» и «ОБЖ»)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sz="2800" b="1" dirty="0" err="1"/>
              <a:t>Помещение</a:t>
            </a:r>
            <a:r>
              <a:rPr sz="2800" b="1" dirty="0"/>
              <a:t> </a:t>
            </a:r>
            <a:r>
              <a:rPr sz="2800" b="1" dirty="0" err="1"/>
              <a:t>для</a:t>
            </a:r>
            <a:r>
              <a:rPr sz="2800" b="1" dirty="0"/>
              <a:t> проектной деятельности </a:t>
            </a:r>
            <a:r>
              <a:rPr lang="ru-RU" sz="2800" dirty="0" smtClean="0"/>
              <a:t>(</a:t>
            </a:r>
            <a:r>
              <a:rPr sz="2800" dirty="0" err="1" smtClean="0"/>
              <a:t>открытое</a:t>
            </a:r>
            <a:r>
              <a:rPr sz="2800" dirty="0" smtClean="0"/>
              <a:t> </a:t>
            </a:r>
            <a:r>
              <a:rPr sz="2800" dirty="0" err="1"/>
              <a:t>пространство</a:t>
            </a:r>
            <a:r>
              <a:rPr sz="2800" dirty="0"/>
              <a:t>, </a:t>
            </a:r>
            <a:r>
              <a:rPr sz="2800" dirty="0" err="1"/>
              <a:t>выполняющее</a:t>
            </a:r>
            <a:r>
              <a:rPr sz="2800" dirty="0"/>
              <a:t> </a:t>
            </a:r>
            <a:r>
              <a:rPr sz="2800" dirty="0" err="1"/>
              <a:t>роль</a:t>
            </a:r>
            <a:r>
              <a:rPr sz="2800" dirty="0"/>
              <a:t> </a:t>
            </a:r>
            <a:r>
              <a:rPr sz="2800" dirty="0" err="1"/>
              <a:t>центра</a:t>
            </a:r>
            <a:r>
              <a:rPr sz="2800" dirty="0"/>
              <a:t> </a:t>
            </a:r>
            <a:r>
              <a:rPr sz="2800" dirty="0" err="1"/>
              <a:t>общественной</a:t>
            </a:r>
            <a:r>
              <a:rPr sz="2800" dirty="0"/>
              <a:t> </a:t>
            </a:r>
            <a:r>
              <a:rPr sz="2800" dirty="0" err="1"/>
              <a:t>жизни</a:t>
            </a:r>
            <a:r>
              <a:rPr sz="2800" dirty="0"/>
              <a:t> </a:t>
            </a:r>
            <a:r>
              <a:rPr sz="2800" dirty="0" err="1"/>
              <a:t>школы</a:t>
            </a:r>
            <a:r>
              <a:rPr sz="2800" dirty="0"/>
              <a:t>, </a:t>
            </a:r>
            <a:r>
              <a:rPr sz="2800" dirty="0" err="1"/>
              <a:t>включающее</a:t>
            </a:r>
            <a:r>
              <a:rPr sz="2800" dirty="0"/>
              <a:t> </a:t>
            </a:r>
            <a:r>
              <a:rPr sz="2800" dirty="0" err="1"/>
              <a:t>шахматную</a:t>
            </a:r>
            <a:r>
              <a:rPr sz="2800" dirty="0"/>
              <a:t> </a:t>
            </a:r>
            <a:r>
              <a:rPr sz="2800" dirty="0" err="1"/>
              <a:t>гостиную</a:t>
            </a:r>
            <a:r>
              <a:rPr sz="2800" dirty="0"/>
              <a:t>, </a:t>
            </a:r>
            <a:r>
              <a:rPr sz="2800" dirty="0" err="1" smtClean="0"/>
              <a:t>мадиазону</a:t>
            </a:r>
            <a:r>
              <a:rPr sz="2800" dirty="0" smtClean="0"/>
              <a:t>/</a:t>
            </a:r>
            <a:r>
              <a:rPr sz="2800" dirty="0" err="1" smtClean="0"/>
              <a:t>медиатеку</a:t>
            </a:r>
            <a:r>
              <a:rPr lang="ru-RU" sz="2800" dirty="0" smtClean="0"/>
              <a:t>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342514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358706-9CB8-46A0-AADC-CF832464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93" y="1864177"/>
            <a:ext cx="7153275" cy="4048125"/>
          </a:xfrm>
          <a:prstGeom prst="rect">
            <a:avLst/>
          </a:prstGeom>
        </p:spPr>
      </p:pic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0" y="1431925"/>
            <a:ext cx="12192000" cy="493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  <a:defRPr sz="2000"/>
            </a:lvl1pPr>
          </a:lstStyle>
          <a:p>
            <a:pPr algn="ctr"/>
            <a:r>
              <a:rPr lang="ru-RU" dirty="0"/>
              <a:t>Цветовая </a:t>
            </a:r>
            <a:r>
              <a:rPr lang="ru-RU" dirty="0" smtClean="0"/>
              <a:t>схема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161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2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b="60386"/>
          <a:stretch>
            <a:fillRect/>
          </a:stretch>
        </p:blipFill>
        <p:spPr>
          <a:xfrm>
            <a:off x="1176338" y="3106058"/>
            <a:ext cx="3295224" cy="1262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Объект 2"/>
          <p:cNvSpPr txBox="1"/>
          <p:nvPr/>
        </p:nvSpPr>
        <p:spPr>
          <a:xfrm>
            <a:off x="1175657" y="2569030"/>
            <a:ext cx="251097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30" name="Объект 2"/>
          <p:cNvSpPr txBox="1"/>
          <p:nvPr/>
        </p:nvSpPr>
        <p:spPr>
          <a:xfrm>
            <a:off x="4804230" y="2554515"/>
            <a:ext cx="299357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31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25" descr="Рисунок 25"/>
          <p:cNvPicPr>
            <a:picLocks noChangeAspect="1"/>
          </p:cNvPicPr>
          <p:nvPr/>
        </p:nvPicPr>
        <p:blipFill>
          <a:blip r:embed="rId2">
            <a:extLst/>
          </a:blip>
          <a:srcRect t="84234" r="44522"/>
          <a:stretch>
            <a:fillRect/>
          </a:stretch>
        </p:blipFill>
        <p:spPr>
          <a:xfrm>
            <a:off x="2999374" y="4540279"/>
            <a:ext cx="1349069" cy="370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198" y="4973620"/>
            <a:ext cx="3065735" cy="53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rcRect b="55431"/>
          <a:stretch>
            <a:fillRect/>
          </a:stretch>
        </p:blipFill>
        <p:spPr>
          <a:xfrm>
            <a:off x="1175657" y="5756950"/>
            <a:ext cx="1566489" cy="71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Рисунок 30" descr="Рисунок 30"/>
          <p:cNvPicPr>
            <a:picLocks noChangeAspect="1"/>
          </p:cNvPicPr>
          <p:nvPr/>
        </p:nvPicPr>
        <p:blipFill>
          <a:blip r:embed="rId4">
            <a:extLst/>
          </a:blip>
          <a:srcRect t="55922"/>
          <a:stretch>
            <a:fillRect/>
          </a:stretch>
        </p:blipFill>
        <p:spPr>
          <a:xfrm>
            <a:off x="2889397" y="5775528"/>
            <a:ext cx="1566490" cy="706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Группа 14"/>
          <p:cNvGrpSpPr/>
          <p:nvPr/>
        </p:nvGrpSpPr>
        <p:grpSpPr>
          <a:xfrm>
            <a:off x="4815115" y="3133724"/>
            <a:ext cx="2757261" cy="3314676"/>
            <a:chOff x="0" y="0"/>
            <a:chExt cx="2757260" cy="3314674"/>
          </a:xfrm>
        </p:grpSpPr>
        <p:pic>
          <p:nvPicPr>
            <p:cNvPr id="136" name="Рисунок 10" descr="Рисунок 10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13947" b="13296"/>
            <a:stretch>
              <a:fillRect/>
            </a:stretch>
          </p:blipFill>
          <p:spPr>
            <a:xfrm>
              <a:off x="0" y="0"/>
              <a:ext cx="2757260" cy="1409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Рисунок 12" descr="Рисунок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382" y="1513126"/>
              <a:ext cx="2641879" cy="1801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Объект 2"/>
          <p:cNvSpPr txBox="1"/>
          <p:nvPr/>
        </p:nvSpPr>
        <p:spPr>
          <a:xfrm>
            <a:off x="8014155" y="2529115"/>
            <a:ext cx="239984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40" name="Рисунок 16" descr="Рисунок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6278" y="3149600"/>
            <a:ext cx="1350798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1" name="Рисунок 18" descr="Рисунок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2" name="Рисунок 20" descr="Рисунок 2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4165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C794C0-892F-4110-AD28-ADBBDDD74EB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Кабинет формирования цифровых и гуманитарных компетенций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дизайн-макет Ленинградской области</a:t>
            </a:r>
            <a:endParaRPr lang="ru-RU" sz="2400" b="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" y="2242878"/>
            <a:ext cx="5113992" cy="3614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99" y="2243225"/>
            <a:ext cx="5108787" cy="3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04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92552"/>
            <a:ext cx="7955973" cy="952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ru-RU" dirty="0" smtClean="0"/>
              <a:t>Инфраструктура </a:t>
            </a:r>
            <a:r>
              <a:rPr lang="ru-RU" sz="2400" dirty="0" smtClean="0"/>
              <a:t>- пример </a:t>
            </a:r>
            <a:r>
              <a:rPr lang="ru-RU" sz="2400" dirty="0"/>
              <a:t>Свердловской области</a:t>
            </a:r>
            <a:endParaRPr sz="24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F450C77-8F1F-4DE2-B2A2-B6A9CFB57EB3}"/>
              </a:ext>
            </a:extLst>
          </p:cNvPr>
          <p:cNvGrpSpPr/>
          <p:nvPr/>
        </p:nvGrpSpPr>
        <p:grpSpPr>
          <a:xfrm>
            <a:off x="1097333" y="1156252"/>
            <a:ext cx="10769045" cy="5409196"/>
            <a:chOff x="983073" y="1281327"/>
            <a:chExt cx="9248401" cy="4645390"/>
          </a:xfrm>
        </p:grpSpPr>
        <p:pic>
          <p:nvPicPr>
            <p:cNvPr id="5" name="Рисунок 4" descr="Изображение выглядит как пол, внутренний, стол, потолок&#10;&#10;Автоматически созданное описание">
              <a:extLst>
                <a:ext uri="{FF2B5EF4-FFF2-40B4-BE49-F238E27FC236}">
                  <a16:creationId xmlns:a16="http://schemas.microsoft.com/office/drawing/2014/main" id="{C093F4A0-F27D-41B4-9E28-5A6B046A8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413" y="3638119"/>
              <a:ext cx="3051464" cy="2288598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пол, внутренний, потолок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431D68B9-0FCD-41A9-8BF8-93AEFE64D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33"/>
            <a:stretch/>
          </p:blipFill>
          <p:spPr>
            <a:xfrm>
              <a:off x="7605172" y="1281328"/>
              <a:ext cx="2626302" cy="228859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внутренний, пол, потолок, стол&#10;&#10;Автоматически созданное описание">
              <a:extLst>
                <a:ext uri="{FF2B5EF4-FFF2-40B4-BE49-F238E27FC236}">
                  <a16:creationId xmlns:a16="http://schemas.microsoft.com/office/drawing/2014/main" id="{C60DA8E9-97EE-4153-B582-C2241391F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412" y="1281327"/>
              <a:ext cx="3051463" cy="228859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стол, внутренний, пол, зд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EEFBAA0-E00A-4257-BAD1-C52E4E73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073" y="1281327"/>
              <a:ext cx="3484042" cy="464539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нутренний, потолок, стена, пол&#10;&#10;Автоматически созданное описание">
              <a:extLst>
                <a:ext uri="{FF2B5EF4-FFF2-40B4-BE49-F238E27FC236}">
                  <a16:creationId xmlns:a16="http://schemas.microsoft.com/office/drawing/2014/main" id="{366DB4C2-67CF-4354-B999-3727D35B0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93" b="12450"/>
            <a:stretch/>
          </p:blipFill>
          <p:spPr>
            <a:xfrm>
              <a:off x="7605172" y="3638118"/>
              <a:ext cx="2626302" cy="2288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8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76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7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764" y="942108"/>
            <a:ext cx="9982472" cy="58293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8650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80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544" y="875241"/>
            <a:ext cx="4055264" cy="571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8358" y="875241"/>
            <a:ext cx="4018203" cy="57118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633998" cy="429772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 b="1"/>
            </a:pPr>
            <a:r>
              <a:t>5 кейсов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Дизайн-анализ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Формообразование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Дизайн-исследование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Трехмерная графика</a:t>
            </a:r>
          </a:p>
        </p:txBody>
      </p:sp>
      <p:sp>
        <p:nvSpPr>
          <p:cNvPr id="184" name="Объект 2"/>
          <p:cNvSpPr txBox="1"/>
          <p:nvPr/>
        </p:nvSpPr>
        <p:spPr>
          <a:xfrm>
            <a:off x="9711472" y="2099554"/>
            <a:ext cx="2405549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>
              <a:spcBef>
                <a:spcPts val="2900"/>
              </a:spcBef>
              <a:buFont typeface="Arial"/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кейса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приложений VR/AR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Сборка VR очков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Графические интерфейсы UI/UX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312477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87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403" y="1044820"/>
            <a:ext cx="4010305" cy="568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0491" y="1037349"/>
            <a:ext cx="4010305" cy="569675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311404" cy="4297721"/>
          </a:xfrm>
          <a:prstGeom prst="rect">
            <a:avLst/>
          </a:prstGeom>
        </p:spPr>
        <p:txBody>
          <a:bodyPr/>
          <a:lstStyle/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 b="1"/>
            </a:pPr>
            <a:r>
              <a:t>3 кейса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Аэрофотосъемка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навигационных систем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с пространственными данными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Картографические сервисы</a:t>
            </a:r>
          </a:p>
        </p:txBody>
      </p:sp>
      <p:sp>
        <p:nvSpPr>
          <p:cNvPr id="191" name="Объект 2"/>
          <p:cNvSpPr txBox="1"/>
          <p:nvPr/>
        </p:nvSpPr>
        <p:spPr>
          <a:xfrm>
            <a:off x="9881136" y="2099554"/>
            <a:ext cx="2198163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 defTabSz="841247">
              <a:spcBef>
                <a:spcPts val="2600"/>
              </a:spcBef>
              <a:buFont typeface="Arial"/>
              <a:defRPr sz="184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 кейса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полета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на Python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Распознавание объектов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интернета вещей</a:t>
            </a:r>
          </a:p>
        </p:txBody>
      </p:sp>
    </p:spTree>
    <p:extLst>
      <p:ext uri="{BB962C8B-B14F-4D97-AF65-F5344CB8AC3E}">
        <p14:creationId xmlns:p14="http://schemas.microsoft.com/office/powerpoint/2010/main" val="2511420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1" y="6362700"/>
            <a:ext cx="224018" cy="358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60" name="Заголовок 1"/>
          <p:cNvSpPr txBox="1">
            <a:spLocks noGrp="1"/>
          </p:cNvSpPr>
          <p:nvPr>
            <p:ph type="title"/>
          </p:nvPr>
        </p:nvSpPr>
        <p:spPr>
          <a:xfrm>
            <a:off x="852147" y="113278"/>
            <a:ext cx="9248145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информатике</a:t>
            </a:r>
          </a:p>
        </p:txBody>
      </p:sp>
      <p:pic>
        <p:nvPicPr>
          <p:cNvPr id="6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972" y="857250"/>
            <a:ext cx="10584056" cy="5953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314823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1" y="6362700"/>
            <a:ext cx="224018" cy="358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64" name="Заголовок 1"/>
          <p:cNvSpPr txBox="1">
            <a:spLocks noGrp="1"/>
          </p:cNvSpPr>
          <p:nvPr>
            <p:ph type="title"/>
          </p:nvPr>
        </p:nvSpPr>
        <p:spPr>
          <a:xfrm>
            <a:off x="852147" y="113278"/>
            <a:ext cx="9248145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информатике</a:t>
            </a:r>
          </a:p>
        </p:txBody>
      </p:sp>
      <p:pic>
        <p:nvPicPr>
          <p:cNvPr id="6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674" y="857250"/>
            <a:ext cx="10332652" cy="5812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9903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проект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«Современная </a:t>
            </a:r>
            <a:r>
              <a:rPr lang="ru-RU" dirty="0" smtClean="0"/>
              <a:t>школа» национального проекта «Образование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м</a:t>
            </a:r>
            <a:r>
              <a:rPr lang="ru-RU" sz="4400" dirty="0" smtClean="0"/>
              <a:t>ероприятие: </a:t>
            </a:r>
          </a:p>
          <a:p>
            <a:pPr marL="0" indent="0" algn="ctr">
              <a:buNone/>
            </a:pPr>
            <a:r>
              <a:rPr lang="ru-RU" sz="4400" dirty="0" smtClean="0"/>
              <a:t>«Обновление материально-технической базы для формирования у обучающихся современных технологических и гуманитарных навыков»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404903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180766"/>
            <a:ext cx="10858974" cy="600441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Заголовок 1"/>
          <p:cNvSpPr txBox="1">
            <a:spLocks noGrp="1"/>
          </p:cNvSpPr>
          <p:nvPr>
            <p:ph type="title"/>
          </p:nvPr>
        </p:nvSpPr>
        <p:spPr>
          <a:xfrm>
            <a:off x="1119414" y="30706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География проекта</a:t>
            </a:r>
          </a:p>
        </p:txBody>
      </p:sp>
      <p:sp>
        <p:nvSpPr>
          <p:cNvPr id="49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50900" y="5394325"/>
            <a:ext cx="5397500" cy="854075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900"/>
              </a:spcBef>
              <a:buSzTx/>
              <a:buNone/>
              <a:defRPr sz="1746" b="1"/>
            </a:pPr>
            <a:r>
              <a:t>2019: </a:t>
            </a:r>
            <a:r>
              <a:rPr sz="2328"/>
              <a:t>50 субъектов – </a:t>
            </a:r>
            <a:r>
              <a:rPr sz="2328">
                <a:solidFill>
                  <a:srgbClr val="FF0000"/>
                </a:solidFill>
              </a:rPr>
              <a:t>2049 школ</a:t>
            </a:r>
            <a:endParaRPr>
              <a:solidFill>
                <a:srgbClr val="FF0000"/>
              </a:solidFill>
            </a:endParaRPr>
          </a:p>
          <a:p>
            <a:pPr marL="0" indent="0" defTabSz="886968">
              <a:spcBef>
                <a:spcPts val="900"/>
              </a:spcBef>
              <a:buSzTx/>
              <a:buNone/>
              <a:defRPr sz="1746" b="1"/>
            </a:pPr>
            <a:r>
              <a:t>2024: </a:t>
            </a:r>
            <a:r>
              <a:rPr sz="2328"/>
              <a:t>85 субъектов – </a:t>
            </a:r>
            <a:r>
              <a:rPr sz="2328">
                <a:solidFill>
                  <a:srgbClr val="FF0000"/>
                </a:solidFill>
              </a:rPr>
              <a:t>16 000 школ</a:t>
            </a:r>
          </a:p>
        </p:txBody>
      </p:sp>
    </p:spTree>
    <p:extLst>
      <p:ext uri="{BB962C8B-B14F-4D97-AF65-F5344CB8AC3E}">
        <p14:creationId xmlns:p14="http://schemas.microsoft.com/office/powerpoint/2010/main" val="24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138044" y="1216287"/>
            <a:ext cx="10888856" cy="164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just"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Вхождение</a:t>
            </a:r>
            <a:r>
              <a:rPr sz="2800" dirty="0"/>
              <a:t> РФ к 2024 </a:t>
            </a:r>
            <a:r>
              <a:rPr sz="2800" dirty="0" err="1"/>
              <a:t>году</a:t>
            </a:r>
            <a:r>
              <a:rPr sz="2800" dirty="0"/>
              <a:t> в ТОП10 </a:t>
            </a:r>
            <a:r>
              <a:rPr sz="2800" dirty="0" err="1"/>
              <a:t>стран</a:t>
            </a:r>
            <a:r>
              <a:rPr sz="2800" dirty="0"/>
              <a:t> </a:t>
            </a:r>
            <a:r>
              <a:rPr sz="2800" dirty="0" err="1"/>
              <a:t>мира</a:t>
            </a:r>
            <a:r>
              <a:rPr sz="2800" dirty="0"/>
              <a:t> по </a:t>
            </a:r>
            <a:r>
              <a:rPr sz="2800" dirty="0" err="1"/>
              <a:t>качеству</a:t>
            </a:r>
            <a:r>
              <a:rPr sz="2800" dirty="0"/>
              <a:t> общего образования, </a:t>
            </a:r>
            <a:r>
              <a:rPr sz="2800" dirty="0" err="1"/>
              <a:t>воспитания</a:t>
            </a:r>
            <a:r>
              <a:rPr sz="2800" dirty="0"/>
              <a:t> </a:t>
            </a:r>
            <a:r>
              <a:rPr sz="2800" dirty="0" err="1"/>
              <a:t>гармонично</a:t>
            </a:r>
            <a:r>
              <a:rPr sz="2800" dirty="0"/>
              <a:t> </a:t>
            </a:r>
            <a:r>
              <a:rPr sz="2800" dirty="0" err="1"/>
              <a:t>развитой</a:t>
            </a:r>
            <a:r>
              <a:rPr sz="2800" dirty="0"/>
              <a:t> и </a:t>
            </a:r>
            <a:r>
              <a:rPr sz="2800" dirty="0" err="1"/>
              <a:t>социально</a:t>
            </a:r>
            <a:r>
              <a:rPr sz="2800" dirty="0"/>
              <a:t> </a:t>
            </a:r>
            <a:r>
              <a:rPr sz="2800" dirty="0" err="1"/>
              <a:t>ответственной</a:t>
            </a:r>
            <a:r>
              <a:rPr sz="2800" dirty="0"/>
              <a:t> </a:t>
            </a:r>
            <a:r>
              <a:rPr sz="2800" dirty="0" err="1"/>
              <a:t>личности</a:t>
            </a:r>
            <a:r>
              <a:rPr sz="2800" dirty="0"/>
              <a:t>, </a:t>
            </a:r>
            <a:r>
              <a:rPr sz="2800" dirty="0" err="1"/>
              <a:t>посредством</a:t>
            </a:r>
            <a:r>
              <a:rPr sz="2800" dirty="0"/>
              <a:t> </a:t>
            </a:r>
            <a:r>
              <a:rPr sz="2800" dirty="0" err="1"/>
              <a:t>обновления</a:t>
            </a:r>
            <a:r>
              <a:rPr sz="2800" dirty="0"/>
              <a:t> </a:t>
            </a:r>
            <a:r>
              <a:rPr sz="2800" b="1" dirty="0" err="1"/>
              <a:t>содержания</a:t>
            </a:r>
            <a:r>
              <a:rPr sz="2800" b="1" dirty="0"/>
              <a:t>, технологий и </a:t>
            </a:r>
            <a:r>
              <a:rPr sz="2800" b="1" dirty="0" err="1"/>
              <a:t>методов</a:t>
            </a:r>
            <a:r>
              <a:rPr sz="2800" b="1" dirty="0"/>
              <a:t> </a:t>
            </a:r>
            <a:r>
              <a:rPr sz="2800" b="1" dirty="0" err="1"/>
              <a:t>обучения</a:t>
            </a:r>
            <a:r>
              <a:rPr sz="2800" dirty="0"/>
              <a:t> </a:t>
            </a:r>
          </a:p>
        </p:txBody>
      </p:sp>
      <p:graphicFrame>
        <p:nvGraphicFramePr>
          <p:cNvPr id="43" name="Таблица 6"/>
          <p:cNvGraphicFramePr/>
          <p:nvPr>
            <p:extLst/>
          </p:nvPr>
        </p:nvGraphicFramePr>
        <p:xfrm>
          <a:off x="1138044" y="3049031"/>
          <a:ext cx="8889999" cy="3114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школ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учащихся, тыс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2951/</a:t>
                      </a:r>
                      <a:r>
                        <a:rPr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  <a:endParaRPr sz="2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r>
                        <a:rPr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8000</a:t>
                      </a:r>
                      <a:endParaRPr sz="2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r>
                        <a:rPr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11 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2500/</a:t>
                      </a:r>
                      <a:r>
                        <a:rPr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13 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16 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166540"/>
            <a:ext cx="9167099" cy="86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Цель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</a:t>
            </a:r>
            <a:br>
              <a:rPr dirty="0"/>
            </a:br>
            <a:r>
              <a:rPr dirty="0"/>
              <a:t>«</a:t>
            </a:r>
            <a:r>
              <a:rPr dirty="0" err="1"/>
              <a:t>Современная</a:t>
            </a:r>
            <a:r>
              <a:rPr dirty="0"/>
              <a:t> школа»</a:t>
            </a:r>
          </a:p>
        </p:txBody>
      </p:sp>
    </p:spTree>
    <p:extLst>
      <p:ext uri="{BB962C8B-B14F-4D97-AF65-F5344CB8AC3E}">
        <p14:creationId xmlns:p14="http://schemas.microsoft.com/office/powerpoint/2010/main" val="1459107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/>
            </a:pPr>
            <a:r>
              <a:rPr sz="2400" dirty="0" err="1"/>
              <a:t>Распоряжение</a:t>
            </a:r>
            <a:r>
              <a:rPr sz="2400" dirty="0"/>
              <a:t> Министерства </a:t>
            </a:r>
            <a:r>
              <a:rPr sz="2400" dirty="0" err="1"/>
              <a:t>просвещения</a:t>
            </a:r>
            <a:r>
              <a:rPr sz="2400" dirty="0"/>
              <a:t> РФ №P-23</a:t>
            </a:r>
            <a:r>
              <a:rPr lang="ru-RU" sz="2400" dirty="0"/>
              <a:t/>
            </a:r>
            <a:br>
              <a:rPr lang="ru-RU" sz="2400" dirty="0"/>
            </a:br>
            <a:r>
              <a:rPr sz="2400" dirty="0" err="1"/>
              <a:t>от</a:t>
            </a:r>
            <a:r>
              <a:rPr sz="2400" dirty="0"/>
              <a:t> 1 </a:t>
            </a:r>
            <a:r>
              <a:rPr sz="2400" dirty="0" err="1"/>
              <a:t>марта</a:t>
            </a:r>
            <a:r>
              <a:rPr sz="2400" dirty="0"/>
              <a:t> 2019 </a:t>
            </a:r>
            <a:r>
              <a:rPr sz="2400" dirty="0" err="1"/>
              <a:t>года</a:t>
            </a:r>
            <a:r>
              <a:rPr sz="2400" dirty="0"/>
              <a:t> </a:t>
            </a:r>
          </a:p>
        </p:txBody>
      </p:sp>
      <p:sp>
        <p:nvSpPr>
          <p:cNvPr id="58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104901" y="1902691"/>
            <a:ext cx="9203994" cy="446000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r>
              <a:rPr sz="5100" dirty="0"/>
              <a:t>«</a:t>
            </a:r>
            <a:r>
              <a:rPr sz="5100" dirty="0" err="1"/>
              <a:t>Об</a:t>
            </a:r>
            <a:r>
              <a:rPr sz="5100" dirty="0"/>
              <a:t> </a:t>
            </a:r>
            <a:r>
              <a:rPr sz="5100" dirty="0" err="1"/>
              <a:t>утверждении</a:t>
            </a:r>
            <a:r>
              <a:rPr sz="5100" dirty="0"/>
              <a:t> </a:t>
            </a:r>
            <a:r>
              <a:rPr sz="5100" dirty="0" err="1"/>
              <a:t>методических</a:t>
            </a:r>
            <a:r>
              <a:rPr sz="5100" dirty="0"/>
              <a:t> </a:t>
            </a:r>
            <a:r>
              <a:rPr sz="5100" dirty="0" err="1"/>
              <a:t>рекомендаций</a:t>
            </a:r>
            <a:r>
              <a:rPr sz="5100" dirty="0"/>
              <a:t> по </a:t>
            </a:r>
            <a:r>
              <a:rPr sz="5100" dirty="0" err="1"/>
              <a:t>созданию</a:t>
            </a:r>
            <a:r>
              <a:rPr sz="5100" dirty="0"/>
              <a:t> </a:t>
            </a:r>
            <a:r>
              <a:rPr sz="5100" dirty="0" err="1"/>
              <a:t>мест</a:t>
            </a:r>
            <a:r>
              <a:rPr sz="5100" dirty="0"/>
              <a:t> </a:t>
            </a:r>
            <a:r>
              <a:rPr sz="5100" dirty="0" err="1"/>
              <a:t>для</a:t>
            </a:r>
            <a:r>
              <a:rPr sz="5100" dirty="0"/>
              <a:t> </a:t>
            </a:r>
            <a:r>
              <a:rPr sz="5100" dirty="0" err="1"/>
              <a:t>реализации</a:t>
            </a:r>
            <a:r>
              <a:rPr sz="5100" dirty="0"/>
              <a:t> </a:t>
            </a:r>
            <a:r>
              <a:rPr sz="5100" dirty="0" err="1"/>
              <a:t>основных</a:t>
            </a:r>
            <a:r>
              <a:rPr sz="5100" dirty="0"/>
              <a:t> и </a:t>
            </a:r>
            <a:r>
              <a:rPr sz="5100" dirty="0" err="1"/>
              <a:t>дополнительных</a:t>
            </a:r>
            <a:r>
              <a:rPr sz="5100" dirty="0"/>
              <a:t> </a:t>
            </a:r>
            <a:r>
              <a:rPr sz="5100" dirty="0" err="1"/>
              <a:t>общеобразовательных</a:t>
            </a:r>
            <a:r>
              <a:rPr sz="5100" dirty="0"/>
              <a:t> программ </a:t>
            </a:r>
            <a:r>
              <a:rPr sz="5100" dirty="0" err="1"/>
              <a:t>цифрового</a:t>
            </a:r>
            <a:r>
              <a:rPr sz="5100" dirty="0"/>
              <a:t>, </a:t>
            </a:r>
            <a:r>
              <a:rPr sz="5100" dirty="0" err="1"/>
              <a:t>естественнонаучного</a:t>
            </a:r>
            <a:r>
              <a:rPr sz="5100" dirty="0"/>
              <a:t>, </a:t>
            </a:r>
            <a:r>
              <a:rPr sz="5100" dirty="0" err="1"/>
              <a:t>технического</a:t>
            </a:r>
            <a:r>
              <a:rPr sz="5100" dirty="0"/>
              <a:t> и </a:t>
            </a:r>
            <a:r>
              <a:rPr sz="5100" dirty="0" err="1"/>
              <a:t>гуманитарного</a:t>
            </a:r>
            <a:r>
              <a:rPr sz="5100" dirty="0"/>
              <a:t> </a:t>
            </a:r>
            <a:r>
              <a:rPr sz="5100" dirty="0" err="1"/>
              <a:t>профилей</a:t>
            </a:r>
            <a:r>
              <a:rPr sz="5100" dirty="0"/>
              <a:t> в </a:t>
            </a:r>
            <a:r>
              <a:rPr sz="5100" dirty="0" err="1"/>
              <a:t>образовательных</a:t>
            </a:r>
            <a:r>
              <a:rPr sz="5100" dirty="0"/>
              <a:t> </a:t>
            </a:r>
            <a:r>
              <a:rPr sz="5100" dirty="0" err="1"/>
              <a:t>организациях</a:t>
            </a:r>
            <a:r>
              <a:rPr sz="5100" dirty="0"/>
              <a:t>, </a:t>
            </a:r>
            <a:r>
              <a:rPr sz="5100" dirty="0" err="1"/>
              <a:t>расположенных</a:t>
            </a:r>
            <a:r>
              <a:rPr sz="5100" dirty="0"/>
              <a:t> в </a:t>
            </a:r>
            <a:r>
              <a:rPr sz="5100" dirty="0" err="1"/>
              <a:t>сельской</a:t>
            </a:r>
            <a:r>
              <a:rPr sz="5100" dirty="0"/>
              <a:t> </a:t>
            </a:r>
            <a:r>
              <a:rPr sz="5100" dirty="0" err="1"/>
              <a:t>местности</a:t>
            </a:r>
            <a:r>
              <a:rPr sz="5100" dirty="0"/>
              <a:t> и </a:t>
            </a:r>
            <a:r>
              <a:rPr sz="5100" dirty="0" err="1"/>
              <a:t>малых</a:t>
            </a:r>
            <a:r>
              <a:rPr sz="5100" dirty="0"/>
              <a:t> </a:t>
            </a:r>
            <a:r>
              <a:rPr sz="5100" dirty="0" err="1"/>
              <a:t>городах</a:t>
            </a:r>
            <a:r>
              <a:rPr sz="5100" dirty="0"/>
              <a:t>, и </a:t>
            </a:r>
            <a:r>
              <a:rPr sz="5100" dirty="0" err="1"/>
              <a:t>дистанционных</a:t>
            </a:r>
            <a:r>
              <a:rPr sz="5100" dirty="0"/>
              <a:t> программ </a:t>
            </a:r>
            <a:r>
              <a:rPr sz="5100" dirty="0" err="1"/>
              <a:t>обучения</a:t>
            </a:r>
            <a:r>
              <a:rPr sz="5100" dirty="0"/>
              <a:t> </a:t>
            </a:r>
            <a:r>
              <a:rPr sz="5100" dirty="0" err="1"/>
              <a:t>определенных</a:t>
            </a:r>
            <a:r>
              <a:rPr sz="5100" dirty="0"/>
              <a:t> </a:t>
            </a:r>
            <a:r>
              <a:rPr sz="5100" dirty="0" err="1"/>
              <a:t>категорий</a:t>
            </a:r>
            <a:r>
              <a:rPr sz="5100" dirty="0"/>
              <a:t> </a:t>
            </a:r>
            <a:r>
              <a:rPr sz="5100" dirty="0" err="1"/>
              <a:t>обучающихся</a:t>
            </a:r>
            <a:r>
              <a:rPr sz="5100" dirty="0"/>
              <a:t>, в </a:t>
            </a:r>
            <a:r>
              <a:rPr sz="5100" dirty="0" err="1"/>
              <a:t>том</a:t>
            </a:r>
            <a:r>
              <a:rPr sz="5100" dirty="0"/>
              <a:t> </a:t>
            </a:r>
            <a:r>
              <a:rPr sz="5100" dirty="0" err="1"/>
              <a:t>числе</a:t>
            </a:r>
            <a:r>
              <a:rPr sz="5100" dirty="0"/>
              <a:t> </a:t>
            </a:r>
            <a:r>
              <a:rPr sz="5100" dirty="0" err="1"/>
              <a:t>на</a:t>
            </a:r>
            <a:r>
              <a:rPr sz="5100" dirty="0"/>
              <a:t> </a:t>
            </a:r>
            <a:r>
              <a:rPr sz="5100" dirty="0" err="1"/>
              <a:t>базе</a:t>
            </a:r>
            <a:r>
              <a:rPr sz="5100" dirty="0"/>
              <a:t> </a:t>
            </a:r>
            <a:r>
              <a:rPr sz="5100" dirty="0" err="1"/>
              <a:t>сетевого</a:t>
            </a:r>
            <a:r>
              <a:rPr sz="5100" dirty="0"/>
              <a:t> </a:t>
            </a:r>
            <a:r>
              <a:rPr sz="5100" dirty="0" err="1"/>
              <a:t>взаимодействия</a:t>
            </a:r>
            <a:r>
              <a:rPr sz="5100" dirty="0"/>
              <a:t>»</a:t>
            </a:r>
            <a:endParaRPr lang="ru-RU" sz="5100" dirty="0"/>
          </a:p>
          <a:p>
            <a:endParaRPr lang="ru-RU" sz="5100" dirty="0"/>
          </a:p>
          <a:p>
            <a:r>
              <a:rPr lang="ru-RU" sz="4200" b="1" dirty="0" smtClean="0"/>
              <a:t>Приложение 7 -  Руководство по зонированию о оформлению помещений Центров «Точка роста»</a:t>
            </a:r>
          </a:p>
          <a:p>
            <a:r>
              <a:rPr lang="ru-RU" sz="4200" b="1" dirty="0" smtClean="0"/>
              <a:t>Приложение 8 - Краткое руководство по фирменному стилю «Точка роста»</a:t>
            </a:r>
            <a:endParaRPr sz="4200" dirty="0"/>
          </a:p>
        </p:txBody>
      </p:sp>
    </p:spTree>
    <p:extLst>
      <p:ext uri="{BB962C8B-B14F-4D97-AF65-F5344CB8AC3E}">
        <p14:creationId xmlns:p14="http://schemas.microsoft.com/office/powerpoint/2010/main" val="15208347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1" name="Заголовок 4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smtClean="0"/>
              <a:t>О</a:t>
            </a:r>
            <a:r>
              <a:rPr lang="ru-RU" dirty="0" err="1" smtClean="0"/>
              <a:t>рганизационно</a:t>
            </a:r>
            <a:r>
              <a:rPr lang="ru-RU" dirty="0" smtClean="0"/>
              <a:t>-правовая форма Центра</a:t>
            </a:r>
            <a:endParaRPr dirty="0"/>
          </a:p>
        </p:txBody>
      </p:sp>
      <p:sp>
        <p:nvSpPr>
          <p:cNvPr id="62" name="Объект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sz="2400" dirty="0" err="1" smtClean="0"/>
              <a:t>Це</a:t>
            </a:r>
            <a:r>
              <a:rPr lang="ru-RU" sz="2400" dirty="0" err="1" smtClean="0"/>
              <a:t>нтр</a:t>
            </a:r>
            <a:r>
              <a:rPr lang="ru-RU" sz="2400" dirty="0" smtClean="0"/>
              <a:t> с</a:t>
            </a:r>
            <a:r>
              <a:rPr sz="2400" dirty="0" err="1" smtClean="0"/>
              <a:t>озда</a:t>
            </a:r>
            <a:r>
              <a:rPr lang="ru-RU" sz="2400" dirty="0" smtClean="0"/>
              <a:t>е</a:t>
            </a:r>
            <a:r>
              <a:rPr sz="2400" dirty="0" err="1" smtClean="0"/>
              <a:t>тся</a:t>
            </a:r>
            <a:r>
              <a:rPr sz="2400" dirty="0" smtClean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 smtClean="0"/>
              <a:t>структурн</a:t>
            </a:r>
            <a:r>
              <a:rPr lang="ru-RU" sz="2400" dirty="0" err="1" smtClean="0"/>
              <a:t>ое</a:t>
            </a:r>
            <a:r>
              <a:rPr sz="2400" dirty="0" smtClean="0"/>
              <a:t> </a:t>
            </a:r>
            <a:r>
              <a:rPr sz="2400" dirty="0" err="1" smtClean="0"/>
              <a:t>подразделени</a:t>
            </a:r>
            <a:r>
              <a:rPr lang="ru-RU" sz="2400" dirty="0" smtClean="0"/>
              <a:t>е</a:t>
            </a:r>
            <a:r>
              <a:rPr sz="2400" dirty="0" smtClean="0"/>
              <a:t> </a:t>
            </a:r>
            <a:r>
              <a:rPr sz="2400" dirty="0" err="1" smtClean="0"/>
              <a:t>общеобразовательн</a:t>
            </a:r>
            <a:r>
              <a:rPr lang="ru-RU" sz="2400" dirty="0" smtClean="0"/>
              <a:t>ой</a:t>
            </a:r>
            <a:r>
              <a:rPr sz="2400" dirty="0" smtClean="0"/>
              <a:t> </a:t>
            </a:r>
            <a:r>
              <a:rPr sz="2400" dirty="0" err="1" smtClean="0"/>
              <a:t>организаци</a:t>
            </a:r>
            <a:r>
              <a:rPr lang="ru-RU" sz="2400" dirty="0" smtClean="0"/>
              <a:t>и</a:t>
            </a:r>
            <a:r>
              <a:rPr sz="2400" dirty="0" smtClean="0"/>
              <a:t>, </a:t>
            </a:r>
            <a:r>
              <a:rPr sz="2400" dirty="0" err="1" smtClean="0"/>
              <a:t>расположенн</a:t>
            </a:r>
            <a:r>
              <a:rPr lang="ru-RU" sz="2400" dirty="0" smtClean="0"/>
              <a:t>ой</a:t>
            </a:r>
            <a:r>
              <a:rPr sz="2400" dirty="0" smtClean="0"/>
              <a:t> </a:t>
            </a:r>
            <a:r>
              <a:rPr sz="2400" dirty="0"/>
              <a:t>в </a:t>
            </a:r>
            <a:r>
              <a:rPr sz="2400" dirty="0" err="1"/>
              <a:t>сельской</a:t>
            </a:r>
            <a:r>
              <a:rPr sz="2400" dirty="0"/>
              <a:t> </a:t>
            </a:r>
            <a:r>
              <a:rPr sz="2400" dirty="0" err="1"/>
              <a:t>местности</a:t>
            </a:r>
            <a:r>
              <a:rPr sz="2400" dirty="0"/>
              <a:t> </a:t>
            </a:r>
            <a:r>
              <a:rPr sz="2400" b="1" dirty="0" err="1" smtClean="0"/>
              <a:t>без</a:t>
            </a:r>
            <a:r>
              <a:rPr sz="2400" b="1" dirty="0" smtClean="0"/>
              <a:t> </a:t>
            </a:r>
            <a:r>
              <a:rPr sz="2400" b="1" dirty="0"/>
              <a:t>образования </a:t>
            </a:r>
            <a:r>
              <a:rPr sz="2400" b="1" dirty="0" err="1"/>
              <a:t>юридического</a:t>
            </a:r>
            <a:r>
              <a:rPr sz="2400" b="1" dirty="0"/>
              <a:t> </a:t>
            </a:r>
            <a:r>
              <a:rPr sz="2400" b="1" dirty="0" err="1" smtClean="0"/>
              <a:t>лица</a:t>
            </a:r>
            <a:r>
              <a:rPr sz="2400" dirty="0" smtClean="0"/>
              <a:t> </a:t>
            </a:r>
            <a:endParaRPr lang="ru-RU" sz="2400" dirty="0" smtClean="0"/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endParaRPr sz="2400" dirty="0"/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sz="2400" dirty="0" err="1"/>
              <a:t>Совокупность</a:t>
            </a:r>
            <a:r>
              <a:rPr sz="2400" dirty="0"/>
              <a:t> </a:t>
            </a:r>
            <a:r>
              <a:rPr sz="2400" dirty="0" err="1"/>
              <a:t>образовательных</a:t>
            </a:r>
            <a:r>
              <a:rPr sz="2400" dirty="0"/>
              <a:t> </a:t>
            </a:r>
            <a:r>
              <a:rPr sz="2400" dirty="0" err="1" smtClean="0"/>
              <a:t>организаций</a:t>
            </a:r>
            <a:r>
              <a:rPr lang="ru-RU" sz="2400" dirty="0" smtClean="0"/>
              <a:t> с обновленной-материально-технической базой </a:t>
            </a:r>
            <a:r>
              <a:rPr sz="2400" dirty="0" err="1" smtClean="0"/>
              <a:t>составит</a:t>
            </a:r>
            <a:r>
              <a:rPr sz="2400" dirty="0" smtClean="0"/>
              <a:t> </a:t>
            </a:r>
            <a:r>
              <a:rPr sz="2400" b="1" dirty="0" err="1"/>
              <a:t>федеральную</a:t>
            </a:r>
            <a:r>
              <a:rPr sz="2400" b="1" dirty="0"/>
              <a:t> </a:t>
            </a:r>
            <a:r>
              <a:rPr sz="2400" b="1" dirty="0" err="1"/>
              <a:t>сеть</a:t>
            </a:r>
            <a:r>
              <a:rPr sz="2400" b="1" dirty="0"/>
              <a:t> </a:t>
            </a:r>
            <a:r>
              <a:rPr sz="2400" b="1" dirty="0" err="1"/>
              <a:t>Центров</a:t>
            </a:r>
            <a:r>
              <a:rPr sz="2400" b="1" dirty="0"/>
              <a:t> образования </a:t>
            </a:r>
            <a:r>
              <a:rPr sz="2400" b="1" dirty="0" err="1"/>
              <a:t>цифрового</a:t>
            </a:r>
            <a:r>
              <a:rPr sz="2400" b="1" dirty="0"/>
              <a:t> и </a:t>
            </a:r>
            <a:r>
              <a:rPr sz="2400" b="1" dirty="0" err="1"/>
              <a:t>гуманитарного</a:t>
            </a:r>
            <a:r>
              <a:rPr sz="2400" b="1" dirty="0"/>
              <a:t> </a:t>
            </a:r>
            <a:r>
              <a:rPr sz="2400" b="1" dirty="0" err="1"/>
              <a:t>профилей</a:t>
            </a:r>
            <a:r>
              <a:rPr sz="2400" b="1" dirty="0"/>
              <a:t>  «</a:t>
            </a:r>
            <a:r>
              <a:rPr sz="2400" b="1" dirty="0" err="1"/>
              <a:t>Точка</a:t>
            </a:r>
            <a:r>
              <a:rPr sz="2400" b="1" dirty="0"/>
              <a:t> </a:t>
            </a:r>
            <a:r>
              <a:rPr sz="2400" b="1" dirty="0" err="1"/>
              <a:t>роста</a:t>
            </a:r>
            <a:r>
              <a:rPr sz="2400" b="1" dirty="0" smtClean="0"/>
              <a:t>»</a:t>
            </a:r>
            <a:endParaRPr lang="ru-RU" sz="2400" b="1" dirty="0" smtClean="0"/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endParaRPr lang="ru-RU" sz="2400" b="1" dirty="0"/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lang="ru-RU" b="1" dirty="0" smtClean="0"/>
              <a:t>*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dirty="0"/>
              <a:t>2020 года </a:t>
            </a:r>
            <a:r>
              <a:rPr lang="ru-RU" dirty="0" smtClean="0"/>
              <a:t>в сельской местности и </a:t>
            </a:r>
            <a:r>
              <a:rPr lang="ru-RU" dirty="0"/>
              <a:t>в малых </a:t>
            </a:r>
            <a:r>
              <a:rPr lang="ru-RU" dirty="0" smtClean="0"/>
              <a:t>городах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35314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1193800" y="1825625"/>
            <a:ext cx="9123017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СОЗДАНИЕ УСЛОВИЙ ДЛЯ ВНЕДРЕНИЯ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уровнях</a:t>
            </a:r>
            <a:r>
              <a:rPr dirty="0"/>
              <a:t> </a:t>
            </a:r>
            <a:r>
              <a:rPr dirty="0" err="1"/>
              <a:t>начального</a:t>
            </a:r>
            <a:r>
              <a:rPr dirty="0"/>
              <a:t> общего, </a:t>
            </a:r>
            <a:r>
              <a:rPr dirty="0" err="1"/>
              <a:t>основного</a:t>
            </a:r>
            <a:r>
              <a:rPr dirty="0"/>
              <a:t> общего и ( </a:t>
            </a:r>
            <a:r>
              <a:rPr dirty="0" err="1"/>
              <a:t>или</a:t>
            </a:r>
            <a:r>
              <a:rPr dirty="0"/>
              <a:t>) </a:t>
            </a:r>
            <a:r>
              <a:rPr dirty="0" err="1"/>
              <a:t>среднего</a:t>
            </a:r>
            <a:r>
              <a:rPr dirty="0"/>
              <a:t> общего образования новых </a:t>
            </a:r>
            <a:r>
              <a:rPr dirty="0" err="1"/>
              <a:t>методов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воспитания</a:t>
            </a:r>
            <a:r>
              <a:rPr dirty="0"/>
              <a:t>, </a:t>
            </a:r>
            <a:r>
              <a:rPr dirty="0" err="1"/>
              <a:t>образовательных</a:t>
            </a:r>
            <a:r>
              <a:rPr dirty="0"/>
              <a:t> технологий,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освоение</a:t>
            </a:r>
            <a:r>
              <a:rPr dirty="0"/>
              <a:t> </a:t>
            </a:r>
            <a:r>
              <a:rPr dirty="0" err="1"/>
              <a:t>обучающимися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программ </a:t>
            </a:r>
            <a:r>
              <a:rPr dirty="0" err="1"/>
              <a:t>цифрового</a:t>
            </a:r>
            <a:r>
              <a:rPr dirty="0"/>
              <a:t>, </a:t>
            </a:r>
            <a:r>
              <a:rPr dirty="0" err="1"/>
              <a:t>естественнонаучного</a:t>
            </a:r>
            <a:r>
              <a:rPr dirty="0"/>
              <a:t>, </a:t>
            </a:r>
            <a:r>
              <a:rPr dirty="0" err="1"/>
              <a:t>технического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;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ОБНОВЛЕНИЕ СОДЕРЖАНИЯ И СОВЕРШЕНСТВОВАНИЕ </a:t>
            </a:r>
            <a:r>
              <a:rPr b="1" dirty="0" smtClean="0"/>
              <a:t>МЕТОДОВ</a:t>
            </a:r>
            <a:r>
              <a:rPr lang="ru-RU" b="1" dirty="0"/>
              <a:t> </a:t>
            </a:r>
            <a:r>
              <a:rPr lang="ru-RU" b="1" dirty="0" smtClean="0"/>
              <a:t>ОБУЧЕНИЯ</a:t>
            </a:r>
            <a:r>
              <a:rPr lang="ru-RU" dirty="0" smtClean="0"/>
              <a:t> </a:t>
            </a:r>
            <a:r>
              <a:rPr dirty="0" err="1" smtClean="0"/>
              <a:t>предметов</a:t>
            </a:r>
            <a:r>
              <a:rPr dirty="0" smtClean="0"/>
              <a:t> </a:t>
            </a:r>
            <a:r>
              <a:rPr dirty="0"/>
              <a:t>«</a:t>
            </a:r>
            <a:r>
              <a:rPr dirty="0" err="1"/>
              <a:t>Технология</a:t>
            </a:r>
            <a:r>
              <a:rPr dirty="0"/>
              <a:t>», «</a:t>
            </a:r>
            <a:r>
              <a:rPr dirty="0" err="1"/>
              <a:t>Информатика</a:t>
            </a:r>
            <a:r>
              <a:rPr dirty="0"/>
              <a:t>», «</a:t>
            </a:r>
            <a:r>
              <a:rPr dirty="0" err="1"/>
              <a:t>Основы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»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ИСПОЛЬЗОВАНИЕ ИНФРАСТРУКТУРЫ ВО ВНЕУРОЧНОЕ ВРЕМЯ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общественного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общекультурных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и </a:t>
            </a:r>
            <a:r>
              <a:rPr dirty="0" err="1"/>
              <a:t>цифровой</a:t>
            </a:r>
            <a:r>
              <a:rPr dirty="0"/>
              <a:t> </a:t>
            </a:r>
            <a:r>
              <a:rPr dirty="0" err="1"/>
              <a:t>грамотности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, </a:t>
            </a:r>
            <a:r>
              <a:rPr dirty="0" err="1"/>
              <a:t>шахматного</a:t>
            </a:r>
            <a:r>
              <a:rPr dirty="0"/>
              <a:t> образования, проектной деятельности, </a:t>
            </a:r>
            <a:r>
              <a:rPr dirty="0" err="1"/>
              <a:t>творческой</a:t>
            </a:r>
            <a:r>
              <a:rPr dirty="0"/>
              <a:t>,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самореализации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педагогов</a:t>
            </a:r>
            <a:r>
              <a:rPr dirty="0"/>
              <a:t>, </a:t>
            </a:r>
            <a:r>
              <a:rPr dirty="0" err="1"/>
              <a:t>родительской</a:t>
            </a:r>
            <a:r>
              <a:rPr dirty="0"/>
              <a:t> </a:t>
            </a:r>
            <a:r>
              <a:rPr dirty="0" err="1"/>
              <a:t>общественности</a:t>
            </a:r>
            <a:endParaRPr dirty="0"/>
          </a:p>
        </p:txBody>
      </p:sp>
      <p:sp>
        <p:nvSpPr>
          <p:cNvPr id="67" name="Заголовок 1"/>
          <p:cNvSpPr txBox="1"/>
          <p:nvPr/>
        </p:nvSpPr>
        <p:spPr>
          <a:xfrm>
            <a:off x="1286329" y="270781"/>
            <a:ext cx="8191501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Задачи Центров «Точка роста»</a:t>
            </a:r>
          </a:p>
        </p:txBody>
      </p:sp>
    </p:spTree>
    <p:extLst>
      <p:ext uri="{BB962C8B-B14F-4D97-AF65-F5344CB8AC3E}">
        <p14:creationId xmlns:p14="http://schemas.microsoft.com/office/powerpoint/2010/main" val="39751119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направления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сновные общеобразовательные программы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«Технология», Информатика», «Основы безопасности жизнедеятельности»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/>
              <a:t>Р</a:t>
            </a:r>
            <a:r>
              <a:rPr lang="ru-RU" dirty="0" err="1" smtClean="0"/>
              <a:t>азноуровневые</a:t>
            </a:r>
            <a:r>
              <a:rPr lang="ru-RU" dirty="0" smtClean="0"/>
              <a:t> </a:t>
            </a:r>
            <a:r>
              <a:rPr lang="ru-RU" b="1" dirty="0" smtClean="0"/>
              <a:t>дополнительные общеобразовательные программы цифрового, естественнонаучного, технического и гуманитарного </a:t>
            </a:r>
            <a:r>
              <a:rPr lang="ru-RU" dirty="0" smtClean="0"/>
              <a:t>профилей:</a:t>
            </a:r>
          </a:p>
          <a:p>
            <a:r>
              <a:rPr lang="ru-RU" dirty="0"/>
              <a:t>п</a:t>
            </a:r>
            <a:r>
              <a:rPr lang="ru-RU" dirty="0" smtClean="0"/>
              <a:t>роектная деятельность</a:t>
            </a:r>
          </a:p>
          <a:p>
            <a:r>
              <a:rPr lang="ru-RU" dirty="0" smtClean="0"/>
              <a:t>научно-техническое творчество</a:t>
            </a:r>
          </a:p>
          <a:p>
            <a:r>
              <a:rPr lang="ru-RU" dirty="0" smtClean="0"/>
              <a:t>шахматное образование</a:t>
            </a:r>
          </a:p>
          <a:p>
            <a:r>
              <a:rPr lang="en-US" dirty="0" smtClean="0"/>
              <a:t>IT-</a:t>
            </a:r>
            <a:r>
              <a:rPr lang="ru-RU" dirty="0" smtClean="0"/>
              <a:t>технологии</a:t>
            </a:r>
          </a:p>
          <a:p>
            <a:r>
              <a:rPr lang="ru-RU" dirty="0" err="1"/>
              <a:t>м</a:t>
            </a:r>
            <a:r>
              <a:rPr lang="ru-RU" dirty="0" err="1" smtClean="0"/>
              <a:t>едиатворчество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оциокультурные мероприятия</a:t>
            </a:r>
          </a:p>
          <a:p>
            <a:r>
              <a:rPr lang="ru-RU" dirty="0"/>
              <a:t>и</a:t>
            </a:r>
            <a:r>
              <a:rPr lang="ru-RU" dirty="0" smtClean="0"/>
              <a:t>нформационная, экологическая, социальная, дорожно-транспортная безопасность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7018" y="1939635"/>
            <a:ext cx="644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536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кадровому составу </a:t>
            </a:r>
            <a:br/>
            <a:r>
              <a:t>и штатной численности </a:t>
            </a:r>
          </a:p>
        </p:txBody>
      </p:sp>
      <p:sp>
        <p:nvSpPr>
          <p:cNvPr id="150" name="Прямоугольник 5"/>
          <p:cNvSpPr txBox="1"/>
          <p:nvPr/>
        </p:nvSpPr>
        <p:spPr>
          <a:xfrm>
            <a:off x="1321633" y="2381069"/>
            <a:ext cx="5522601" cy="26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Руководитель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дополнительного образования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шахматам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Педагог-организатор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«Физкультура и ОБЖ»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«Технология»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«Информатика»</a:t>
            </a:r>
          </a:p>
        </p:txBody>
      </p:sp>
      <p:sp>
        <p:nvSpPr>
          <p:cNvPr id="151" name="Правая фигурная скобка 6"/>
          <p:cNvSpPr/>
          <p:nvPr/>
        </p:nvSpPr>
        <p:spPr>
          <a:xfrm>
            <a:off x="6914508" y="2342507"/>
            <a:ext cx="410967" cy="272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2" name="Прямоугольник 7"/>
          <p:cNvSpPr txBox="1"/>
          <p:nvPr/>
        </p:nvSpPr>
        <p:spPr>
          <a:xfrm>
            <a:off x="7596861" y="3121298"/>
            <a:ext cx="2824397" cy="137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 менее 4-х единиц, допускается совмещение не более двух должностей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9942650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644</Words>
  <Application>Microsoft Office PowerPoint</Application>
  <PresentationFormat>Широкоэкранный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Тема Office</vt:lpstr>
      <vt:lpstr>О создании и развитии федеральной сети Центров образования цифрового  и гуманитарного профилей «Точка роста» </vt:lpstr>
      <vt:lpstr>Федеральный проект   «Современная школа» национального проекта «Образование</vt:lpstr>
      <vt:lpstr>География проекта</vt:lpstr>
      <vt:lpstr>Презентация PowerPoint</vt:lpstr>
      <vt:lpstr>Распоряжение Министерства просвещения РФ №P-23 от 1 марта 2019 года </vt:lpstr>
      <vt:lpstr>Организационно-правовая форма Центра</vt:lpstr>
      <vt:lpstr> </vt:lpstr>
      <vt:lpstr>Образовательные направления</vt:lpstr>
      <vt:lpstr>Требования к кадровому составу  и штатной численности </vt:lpstr>
      <vt:lpstr>Требование к инфраструктуре Центра «Точка роста»</vt:lpstr>
      <vt:lpstr>Фирменный стиль</vt:lpstr>
      <vt:lpstr>Фирменный стиль</vt:lpstr>
      <vt:lpstr>Кабинет формирования цифровых и гуманитарных компетенций дизайн-макет Ленинградской области</vt:lpstr>
      <vt:lpstr>Инфраструктура - пример Свердловской области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информатике</vt:lpstr>
      <vt:lpstr>Образовательные программы по информатике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Лариса Сулима</cp:lastModifiedBy>
  <cp:revision>38</cp:revision>
  <dcterms:modified xsi:type="dcterms:W3CDTF">2019-10-29T13:11:33Z</dcterms:modified>
</cp:coreProperties>
</file>