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57" r:id="rId4"/>
    <p:sldId id="271" r:id="rId5"/>
    <p:sldId id="281" r:id="rId6"/>
    <p:sldId id="258" r:id="rId7"/>
    <p:sldId id="272" r:id="rId8"/>
    <p:sldId id="265" r:id="rId9"/>
    <p:sldId id="260" r:id="rId10"/>
    <p:sldId id="273" r:id="rId11"/>
    <p:sldId id="274" r:id="rId12"/>
    <p:sldId id="268" r:id="rId13"/>
    <p:sldId id="275" r:id="rId14"/>
    <p:sldId id="266" r:id="rId15"/>
    <p:sldId id="276" r:id="rId16"/>
    <p:sldId id="263" r:id="rId17"/>
    <p:sldId id="280" r:id="rId18"/>
    <p:sldId id="264" r:id="rId19"/>
    <p:sldId id="269" r:id="rId20"/>
    <p:sldId id="277" r:id="rId21"/>
    <p:sldId id="278" r:id="rId22"/>
    <p:sldId id="28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2BA54-C217-4403-8454-128C9C699201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1BA57-4271-44C1-991D-5394B5D17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8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3326-116E-4A05-BD3B-159F62DC728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E8EF-E397-4F0D-8373-371675519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0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3326-116E-4A05-BD3B-159F62DC728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E8EF-E397-4F0D-8373-371675519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6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3326-116E-4A05-BD3B-159F62DC728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E8EF-E397-4F0D-8373-371675519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37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6176BAB0-90F2-481D-A9D9-B642DB14F18C}"/>
              </a:ext>
            </a:extLst>
          </p:cNvPr>
          <p:cNvSpPr/>
          <p:nvPr userDrawn="1"/>
        </p:nvSpPr>
        <p:spPr>
          <a:xfrm rot="18900000">
            <a:off x="-1680515" y="3345285"/>
            <a:ext cx="5881307" cy="2060003"/>
          </a:xfrm>
          <a:prstGeom prst="parallelogram">
            <a:avLst>
              <a:gd name="adj" fmla="val 10058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7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7055528-5E38-4B80-9935-3250B093F070}"/>
              </a:ext>
            </a:extLst>
          </p:cNvPr>
          <p:cNvSpPr txBox="1">
            <a:spLocks/>
          </p:cNvSpPr>
          <p:nvPr userDrawn="1"/>
        </p:nvSpPr>
        <p:spPr>
          <a:xfrm>
            <a:off x="528581" y="4181212"/>
            <a:ext cx="1701921" cy="735459"/>
          </a:xfrm>
          <a:prstGeom prst="rect">
            <a:avLst/>
          </a:prstGeom>
        </p:spPr>
        <p:txBody>
          <a:bodyPr vert="horz" lIns="43548" tIns="21774" rIns="43548" bIns="21774" rtlCol="0" anchor="t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7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6-7 ноября</a:t>
            </a:r>
          </a:p>
          <a:p>
            <a:pPr algn="l">
              <a:lnSpc>
                <a:spcPct val="100000"/>
              </a:lnSpc>
            </a:pPr>
            <a:r>
              <a:rPr lang="ru-RU" sz="17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1D25E2E-D4DC-4E65-B253-B8F40019FCE4}"/>
              </a:ext>
            </a:extLst>
          </p:cNvPr>
          <p:cNvSpPr txBox="1">
            <a:spLocks/>
          </p:cNvSpPr>
          <p:nvPr userDrawn="1"/>
        </p:nvSpPr>
        <p:spPr>
          <a:xfrm>
            <a:off x="6296254" y="445609"/>
            <a:ext cx="5587390" cy="765182"/>
          </a:xfrm>
          <a:prstGeom prst="rect">
            <a:avLst/>
          </a:prstGeom>
        </p:spPr>
        <p:txBody>
          <a:bodyPr vert="horz" lIns="43548" tIns="21774" rIns="43548" bIns="21774" rtlCol="0" anchor="t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33" dirty="0">
                <a:solidFill>
                  <a:srgbClr val="FF0000"/>
                </a:solidFill>
                <a:latin typeface="Muller Black" pitchFamily="50" charset="-52"/>
                <a:cs typeface="Arial" panose="020B0604020202020204" pitchFamily="34" charset="0"/>
              </a:rPr>
              <a:t>I Всероссийский Форум </a:t>
            </a:r>
            <a:r>
              <a:rPr lang="ru-RU" sz="1333" kern="1200" dirty="0" smtClean="0">
                <a:solidFill>
                  <a:srgbClr val="FF0000"/>
                </a:solidFill>
                <a:latin typeface="Muller Black" pitchFamily="50" charset="-52"/>
                <a:ea typeface="+mj-ea"/>
                <a:cs typeface="Arial" panose="020B0604020202020204" pitchFamily="34" charset="0"/>
              </a:rPr>
              <a:t>Центров «</a:t>
            </a:r>
            <a:r>
              <a:rPr lang="ru-RU" sz="1333" kern="1200" dirty="0">
                <a:solidFill>
                  <a:srgbClr val="FF0000"/>
                </a:solidFill>
                <a:latin typeface="Muller Black" pitchFamily="50" charset="-52"/>
                <a:ea typeface="+mj-ea"/>
                <a:cs typeface="Arial" panose="020B0604020202020204" pitchFamily="34" charset="0"/>
              </a:rPr>
              <a:t>Точка роста»</a:t>
            </a:r>
            <a:r>
              <a:rPr lang="ru-RU" sz="1333" kern="1200" dirty="0">
                <a:solidFill>
                  <a:srgbClr val="484C6A"/>
                </a:solidFill>
                <a:latin typeface="Muller Black" pitchFamily="50" charset="-52"/>
                <a:ea typeface="+mj-ea"/>
                <a:cs typeface="Arial" panose="020B0604020202020204" pitchFamily="34" charset="0"/>
              </a:rPr>
              <a:t> </a:t>
            </a:r>
            <a:endParaRPr lang="en-US" sz="1333" kern="1200" dirty="0">
              <a:solidFill>
                <a:srgbClr val="484C6A"/>
              </a:solidFill>
              <a:latin typeface="Muller Black" pitchFamily="50" charset="-52"/>
              <a:ea typeface="+mj-ea"/>
              <a:cs typeface="Arial" panose="020B0604020202020204" pitchFamily="34" charset="0"/>
            </a:endParaRPr>
          </a:p>
          <a:p>
            <a:pPr algn="l"/>
            <a:r>
              <a:rPr lang="ru-RU" sz="1333" dirty="0">
                <a:solidFill>
                  <a:srgbClr val="484C6A"/>
                </a:solidFill>
                <a:latin typeface="Muller Black" pitchFamily="50" charset="-52"/>
                <a:cs typeface="Arial" panose="020B0604020202020204" pitchFamily="34" charset="0"/>
              </a:rPr>
              <a:t>«Национальный проект «Образование»: сообщество, команда, результат»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6CC5090-C871-43F0-B98A-45189F029E13}"/>
              </a:ext>
            </a:extLst>
          </p:cNvPr>
          <p:cNvSpPr/>
          <p:nvPr userDrawn="1"/>
        </p:nvSpPr>
        <p:spPr>
          <a:xfrm>
            <a:off x="3263088" y="4613249"/>
            <a:ext cx="7782294" cy="779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7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C0241D8-3314-4014-8D09-0F9231CB5074}"/>
              </a:ext>
            </a:extLst>
          </p:cNvPr>
          <p:cNvGrpSpPr/>
          <p:nvPr userDrawn="1"/>
        </p:nvGrpSpPr>
        <p:grpSpPr>
          <a:xfrm>
            <a:off x="638094" y="445609"/>
            <a:ext cx="5457906" cy="574850"/>
            <a:chOff x="1130457" y="1068051"/>
            <a:chExt cx="18970880" cy="236820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2368610-A971-4FB7-B146-9B008011A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51" t="8280" r="22365" b="76274"/>
            <a:stretch/>
          </p:blipFill>
          <p:spPr>
            <a:xfrm>
              <a:off x="14347750" y="1068051"/>
              <a:ext cx="5753587" cy="236820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81DC4D7-143D-4076-BEE3-2DE931670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457" y="1186825"/>
              <a:ext cx="1701953" cy="196913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C2F89F7-7FC8-4F77-BF2F-17AF168EB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0" t="4991" r="14412" b="63830"/>
            <a:stretch/>
          </p:blipFill>
          <p:spPr>
            <a:xfrm>
              <a:off x="10799762" y="1186825"/>
              <a:ext cx="2851933" cy="1822387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бутылка, красный, знак, автобус&#10;&#10;Автоматически созданное описание">
              <a:extLst>
                <a:ext uri="{FF2B5EF4-FFF2-40B4-BE49-F238E27FC236}">
                  <a16:creationId xmlns:a16="http://schemas.microsoft.com/office/drawing/2014/main" id="{49A6E292-55FF-4B84-8A0E-DD008045B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944" y="1506835"/>
              <a:ext cx="5090408" cy="1502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710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1499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3326-116E-4A05-BD3B-159F62DC728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E8EF-E397-4F0D-8373-371675519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9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3326-116E-4A05-BD3B-159F62DC728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E8EF-E397-4F0D-8373-371675519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3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3326-116E-4A05-BD3B-159F62DC728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E8EF-E397-4F0D-8373-371675519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3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3326-116E-4A05-BD3B-159F62DC728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E8EF-E397-4F0D-8373-371675519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3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3326-116E-4A05-BD3B-159F62DC728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E8EF-E397-4F0D-8373-371675519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7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3326-116E-4A05-BD3B-159F62DC728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E8EF-E397-4F0D-8373-371675519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3326-116E-4A05-BD3B-159F62DC728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E8EF-E397-4F0D-8373-371675519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1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3326-116E-4A05-BD3B-159F62DC728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E8EF-E397-4F0D-8373-371675519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53326-116E-4A05-BD3B-159F62DC728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AE8EF-E397-4F0D-8373-371675519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3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6"/>
          <p:cNvSpPr/>
          <p:nvPr/>
        </p:nvSpPr>
        <p:spPr>
          <a:xfrm rot="18919285">
            <a:off x="-547867" y="792195"/>
            <a:ext cx="1846767" cy="768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" name="Рисунок 9" descr="Рисунок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90605" y="258760"/>
            <a:ext cx="1675732" cy="62661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500" y="6362700"/>
            <a:ext cx="343901" cy="3581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5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ifehacker.ru/besplatnye-graficheskie-redaktory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40AC4F2-E188-4C1A-9B8A-F109297CA223}"/>
              </a:ext>
            </a:extLst>
          </p:cNvPr>
          <p:cNvSpPr txBox="1">
            <a:spLocks/>
          </p:cNvSpPr>
          <p:nvPr/>
        </p:nvSpPr>
        <p:spPr>
          <a:xfrm>
            <a:off x="3596687" y="1904984"/>
            <a:ext cx="8143368" cy="2708266"/>
          </a:xfrm>
          <a:prstGeom prst="rect">
            <a:avLst/>
          </a:prstGeom>
        </p:spPr>
        <p:txBody>
          <a:bodyPr vert="horz" lIns="43548" tIns="21774" rIns="43548" bIns="21774" rtlCol="0" anchor="ctr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3200" dirty="0" smtClean="0">
                <a:solidFill>
                  <a:srgbClr val="484C6A"/>
                </a:solidFill>
                <a:latin typeface="Muller Black" pitchFamily="50" charset="-52"/>
                <a:cs typeface="Arial" panose="020B0604020202020204" pitchFamily="34" charset="0"/>
              </a:rPr>
              <a:t>Особенности работы с высокотехнологичным оборудованием, </a:t>
            </a:r>
            <a:br>
              <a:rPr lang="ru-RU" sz="3200" dirty="0" smtClean="0">
                <a:solidFill>
                  <a:srgbClr val="484C6A"/>
                </a:solidFill>
                <a:latin typeface="Muller Black" pitchFamily="50" charset="-52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484C6A"/>
                </a:solidFill>
                <a:latin typeface="Muller Black" pitchFamily="50" charset="-52"/>
                <a:cs typeface="Arial" panose="020B0604020202020204" pitchFamily="34" charset="0"/>
              </a:rPr>
              <a:t>IT-</a:t>
            </a:r>
            <a:r>
              <a:rPr lang="ru-RU" sz="3200" dirty="0" smtClean="0">
                <a:solidFill>
                  <a:srgbClr val="484C6A"/>
                </a:solidFill>
                <a:latin typeface="Muller Black" pitchFamily="50" charset="-52"/>
                <a:cs typeface="Arial" panose="020B0604020202020204" pitchFamily="34" charset="0"/>
              </a:rPr>
              <a:t>компетенции</a:t>
            </a:r>
            <a:endParaRPr lang="ru-RU" sz="3200" dirty="0">
              <a:solidFill>
                <a:srgbClr val="FF0000"/>
              </a:solidFill>
              <a:latin typeface="Muller Black" pitchFamily="50" charset="-52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7831E3-F5F2-46F8-A0C7-4D523557FD00}"/>
              </a:ext>
            </a:extLst>
          </p:cNvPr>
          <p:cNvSpPr txBox="1">
            <a:spLocks/>
          </p:cNvSpPr>
          <p:nvPr/>
        </p:nvSpPr>
        <p:spPr>
          <a:xfrm>
            <a:off x="3596687" y="4720566"/>
            <a:ext cx="7580992" cy="2072868"/>
          </a:xfrm>
          <a:prstGeom prst="rect">
            <a:avLst/>
          </a:prstGeom>
        </p:spPr>
        <p:txBody>
          <a:bodyPr vert="horz" lIns="43548" tIns="21774" rIns="43548" bIns="21774" rtlCol="0" anchor="t" anchorCtr="0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71" dirty="0" smtClean="0">
                <a:solidFill>
                  <a:srgbClr val="FF0000"/>
                </a:solidFill>
                <a:latin typeface="Muller Bold" pitchFamily="50" charset="-52"/>
                <a:cs typeface="Arial" panose="020B0604020202020204" pitchFamily="34" charset="0"/>
              </a:rPr>
              <a:t>Кузнецова Ирина Андреевна</a:t>
            </a:r>
            <a:endParaRPr lang="ru-RU" sz="2571" dirty="0">
              <a:solidFill>
                <a:srgbClr val="FF0000"/>
              </a:solidFill>
              <a:latin typeface="Muller Bold" pitchFamily="50" charset="-52"/>
              <a:cs typeface="Arial" panose="020B0604020202020204" pitchFamily="34" charset="0"/>
            </a:endParaRPr>
          </a:p>
          <a:p>
            <a:pPr algn="l"/>
            <a:r>
              <a:rPr lang="ru-RU" sz="1800" dirty="0" smtClean="0">
                <a:solidFill>
                  <a:srgbClr val="484C6A"/>
                </a:solidFill>
                <a:latin typeface="Muller Bold" pitchFamily="50" charset="-52"/>
                <a:cs typeface="Arial" panose="020B0604020202020204" pitchFamily="34" charset="0"/>
              </a:rPr>
              <a:t>Заместитель руководителя Департамента внедрения инновационных проектов и сопровождения реализации образовательных программ ФГАУ «ФНФРО»</a:t>
            </a:r>
            <a:endParaRPr lang="ru-RU" sz="1800" dirty="0">
              <a:solidFill>
                <a:srgbClr val="484C6A"/>
              </a:solidFill>
              <a:latin typeface="Muller Bold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8869417" cy="917575"/>
          </a:xfrm>
        </p:spPr>
        <p:txBody>
          <a:bodyPr>
            <a:normAutofit/>
          </a:bodyPr>
          <a:lstStyle/>
          <a:p>
            <a:r>
              <a:rPr lang="ru-RU" dirty="0" smtClean="0"/>
              <a:t>6 класс: </a:t>
            </a:r>
            <a:r>
              <a:rPr lang="en-US" dirty="0" smtClean="0"/>
              <a:t>VRAR (3D + </a:t>
            </a:r>
            <a:r>
              <a:rPr lang="ru-RU" dirty="0" smtClean="0"/>
              <a:t>программирование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379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3</a:t>
            </a:r>
            <a:r>
              <a:rPr lang="en-US" b="1" dirty="0"/>
              <a:t>D-</a:t>
            </a:r>
            <a:r>
              <a:rPr lang="ru-RU" b="1" dirty="0" smtClean="0"/>
              <a:t>моделирование</a:t>
            </a:r>
            <a:endParaRPr lang="ru-RU" dirty="0"/>
          </a:p>
          <a:p>
            <a:pPr lvl="0"/>
            <a:r>
              <a:rPr lang="en-US" dirty="0" smtClean="0"/>
              <a:t>Blender 3D </a:t>
            </a:r>
          </a:p>
          <a:p>
            <a:pPr lvl="0"/>
            <a:r>
              <a:rPr lang="en-US" dirty="0" smtClean="0"/>
              <a:t>Autodesk 3ds Max</a:t>
            </a:r>
            <a:endParaRPr lang="ru-RU" dirty="0" smtClean="0"/>
          </a:p>
          <a:p>
            <a:pPr lvl="0"/>
            <a:r>
              <a:rPr lang="en-US" dirty="0" smtClean="0"/>
              <a:t>Autodesk Maya </a:t>
            </a:r>
            <a:endParaRPr lang="ru-RU" dirty="0" smtClean="0"/>
          </a:p>
          <a:p>
            <a:pPr lvl="0"/>
            <a:r>
              <a:rPr lang="en-US" dirty="0" err="1" smtClean="0"/>
              <a:t>Sculptris</a:t>
            </a:r>
            <a:r>
              <a:rPr lang="en-US" dirty="0" smtClean="0"/>
              <a:t> </a:t>
            </a:r>
            <a:r>
              <a:rPr lang="ru-RU" dirty="0" smtClean="0"/>
              <a:t>и др.</a:t>
            </a:r>
            <a:endParaRPr lang="en-US" dirty="0" smtClean="0"/>
          </a:p>
          <a:p>
            <a:pPr lvl="0"/>
            <a:endParaRPr lang="ru-RU" dirty="0"/>
          </a:p>
          <a:p>
            <a:pPr marL="0" indent="0">
              <a:buNone/>
            </a:pPr>
            <a:r>
              <a:rPr lang="ru-RU" b="1" dirty="0" smtClean="0"/>
              <a:t>Программирование</a:t>
            </a:r>
          </a:p>
          <a:p>
            <a:pPr lvl="0"/>
            <a:r>
              <a:rPr lang="en-US" dirty="0" smtClean="0"/>
              <a:t>Unity 3D</a:t>
            </a:r>
          </a:p>
          <a:p>
            <a:pPr lvl="0"/>
            <a:r>
              <a:rPr lang="en-US" dirty="0" smtClean="0"/>
              <a:t>Unreal Engine</a:t>
            </a:r>
            <a:endParaRPr lang="ru-RU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u-RU" b="1" dirty="0" smtClean="0"/>
              <a:t>Панорамная съемка</a:t>
            </a:r>
            <a:endParaRPr lang="ru-RU" dirty="0"/>
          </a:p>
          <a:p>
            <a:pPr lvl="0"/>
            <a:r>
              <a:rPr lang="en-US" dirty="0" smtClean="0"/>
              <a:t>PT GUI</a:t>
            </a:r>
            <a:endParaRPr lang="ru-RU" dirty="0" smtClean="0"/>
          </a:p>
          <a:p>
            <a:pPr lvl="0"/>
            <a:r>
              <a:rPr lang="en-US" dirty="0" smtClean="0"/>
              <a:t>Pano2VR</a:t>
            </a:r>
          </a:p>
          <a:p>
            <a:pPr lvl="0"/>
            <a:r>
              <a:rPr lang="en-US" dirty="0" err="1" smtClean="0"/>
              <a:t>Krpano</a:t>
            </a:r>
            <a:r>
              <a:rPr lang="ru-RU" dirty="0" smtClean="0"/>
              <a:t> и др.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084" t="15926" r="22748" b="10847"/>
          <a:stretch/>
        </p:blipFill>
        <p:spPr>
          <a:xfrm>
            <a:off x="3820395" y="1479485"/>
            <a:ext cx="7856598" cy="53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95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301" t="16430" r="-79" b="12365"/>
          <a:stretch/>
        </p:blipFill>
        <p:spPr>
          <a:xfrm>
            <a:off x="641130" y="1513490"/>
            <a:ext cx="10931546" cy="471914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8133468">
            <a:off x="10394730" y="2208207"/>
            <a:ext cx="1366345" cy="513973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82744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8869417" cy="917575"/>
          </a:xfrm>
        </p:spPr>
        <p:txBody>
          <a:bodyPr>
            <a:normAutofit/>
          </a:bodyPr>
          <a:lstStyle/>
          <a:p>
            <a:r>
              <a:rPr lang="ru-RU" dirty="0"/>
              <a:t>7</a:t>
            </a:r>
            <a:r>
              <a:rPr lang="ru-RU" dirty="0" smtClean="0"/>
              <a:t> класс: </a:t>
            </a:r>
            <a:r>
              <a:rPr lang="ru-RU" dirty="0" err="1" smtClean="0"/>
              <a:t>геоинформатика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Геоинформационные сервисы:</a:t>
            </a:r>
            <a:endParaRPr lang="ru-RU" dirty="0"/>
          </a:p>
          <a:p>
            <a:pPr lvl="0"/>
            <a:r>
              <a:rPr lang="en-US" dirty="0" err="1" smtClean="0"/>
              <a:t>ArGIS</a:t>
            </a:r>
            <a:r>
              <a:rPr lang="en-US" dirty="0" smtClean="0"/>
              <a:t> Online</a:t>
            </a:r>
          </a:p>
          <a:p>
            <a:pPr lvl="0"/>
            <a:r>
              <a:rPr lang="en-US" dirty="0"/>
              <a:t>QGIS / </a:t>
            </a:r>
            <a:r>
              <a:rPr lang="en-US" dirty="0" err="1"/>
              <a:t>NextGIS</a:t>
            </a:r>
            <a:r>
              <a:rPr lang="en-US" dirty="0"/>
              <a:t> </a:t>
            </a:r>
            <a:r>
              <a:rPr lang="en-US" dirty="0" smtClean="0"/>
              <a:t>QGIS</a:t>
            </a:r>
          </a:p>
          <a:p>
            <a:pPr lvl="0"/>
            <a:r>
              <a:rPr lang="en-US" dirty="0" err="1"/>
              <a:t>NextGIS</a:t>
            </a:r>
            <a:r>
              <a:rPr lang="en-US" dirty="0"/>
              <a:t> </a:t>
            </a:r>
            <a:r>
              <a:rPr lang="en-US" dirty="0" smtClean="0"/>
              <a:t>Mobile</a:t>
            </a:r>
            <a:r>
              <a:rPr lang="ru-RU" dirty="0" smtClean="0"/>
              <a:t> и др.</a:t>
            </a:r>
            <a:endParaRPr lang="en-US" dirty="0" smtClean="0"/>
          </a:p>
          <a:p>
            <a:pPr lvl="0"/>
            <a:endParaRPr lang="ru-RU" dirty="0"/>
          </a:p>
          <a:p>
            <a:pPr marL="0" indent="0">
              <a:buNone/>
            </a:pPr>
            <a:r>
              <a:rPr lang="ru-RU" b="1" dirty="0" smtClean="0"/>
              <a:t>Фотограмметрия:</a:t>
            </a:r>
          </a:p>
          <a:p>
            <a:pPr lvl="0"/>
            <a:r>
              <a:rPr lang="en-US" dirty="0" err="1" smtClean="0"/>
              <a:t>Meshroom</a:t>
            </a:r>
            <a:endParaRPr lang="en-US" dirty="0" smtClean="0"/>
          </a:p>
          <a:p>
            <a:pPr lvl="0"/>
            <a:r>
              <a:rPr lang="en-US" dirty="0" smtClean="0"/>
              <a:t>$ </a:t>
            </a:r>
            <a:r>
              <a:rPr lang="en-US" dirty="0" err="1" smtClean="0"/>
              <a:t>Agisoft</a:t>
            </a:r>
            <a:r>
              <a:rPr lang="en-US" dirty="0" smtClean="0"/>
              <a:t> </a:t>
            </a:r>
            <a:r>
              <a:rPr lang="en-US" dirty="0" err="1" smtClean="0"/>
              <a:t>Metashape</a:t>
            </a:r>
            <a:r>
              <a:rPr lang="en-US" dirty="0" smtClean="0"/>
              <a:t> Pro</a:t>
            </a:r>
            <a:endParaRPr lang="ru-RU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u-RU" b="1" dirty="0" smtClean="0"/>
              <a:t>Панорамная съемка:</a:t>
            </a:r>
            <a:endParaRPr lang="ru-RU" dirty="0"/>
          </a:p>
          <a:p>
            <a:pPr lvl="0"/>
            <a:r>
              <a:rPr lang="en-US" dirty="0" smtClean="0"/>
              <a:t>PT GUI</a:t>
            </a:r>
            <a:endParaRPr lang="ru-RU" dirty="0" smtClean="0"/>
          </a:p>
          <a:p>
            <a:pPr lvl="0"/>
            <a:r>
              <a:rPr lang="en-US" dirty="0" smtClean="0"/>
              <a:t>Pano2VR</a:t>
            </a:r>
          </a:p>
          <a:p>
            <a:pPr lvl="0"/>
            <a:r>
              <a:rPr lang="en-US" dirty="0" err="1" smtClean="0"/>
              <a:t>Krpano</a:t>
            </a:r>
            <a:r>
              <a:rPr lang="ru-RU" dirty="0" smtClean="0"/>
              <a:t> и др.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3577"/>
          <a:stretch/>
        </p:blipFill>
        <p:spPr>
          <a:xfrm>
            <a:off x="3816767" y="2383972"/>
            <a:ext cx="7861828" cy="36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17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8869417" cy="917575"/>
          </a:xfrm>
        </p:spPr>
        <p:txBody>
          <a:bodyPr>
            <a:normAutofit/>
          </a:bodyPr>
          <a:lstStyle/>
          <a:p>
            <a:r>
              <a:rPr lang="ru-RU" dirty="0"/>
              <a:t>7</a:t>
            </a:r>
            <a:r>
              <a:rPr lang="ru-RU" dirty="0" smtClean="0"/>
              <a:t> класс: </a:t>
            </a:r>
            <a:r>
              <a:rPr lang="ru-RU" dirty="0" err="1" smtClean="0"/>
              <a:t>геоинформатика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Геоинформационные сервисы:</a:t>
            </a:r>
            <a:endParaRPr lang="ru-RU" dirty="0"/>
          </a:p>
          <a:p>
            <a:pPr lvl="0"/>
            <a:r>
              <a:rPr lang="en-US" dirty="0" err="1" smtClean="0"/>
              <a:t>ArGIS</a:t>
            </a:r>
            <a:r>
              <a:rPr lang="en-US" dirty="0" smtClean="0"/>
              <a:t> Online</a:t>
            </a:r>
          </a:p>
          <a:p>
            <a:pPr lvl="0"/>
            <a:r>
              <a:rPr lang="en-US" dirty="0"/>
              <a:t>QGIS / </a:t>
            </a:r>
            <a:r>
              <a:rPr lang="en-US" dirty="0" err="1"/>
              <a:t>NextGIS</a:t>
            </a:r>
            <a:r>
              <a:rPr lang="en-US" dirty="0"/>
              <a:t> </a:t>
            </a:r>
            <a:r>
              <a:rPr lang="en-US" dirty="0" smtClean="0"/>
              <a:t>QGIS</a:t>
            </a:r>
          </a:p>
          <a:p>
            <a:pPr lvl="0"/>
            <a:r>
              <a:rPr lang="en-US" dirty="0" err="1"/>
              <a:t>NextGIS</a:t>
            </a:r>
            <a:r>
              <a:rPr lang="en-US" dirty="0"/>
              <a:t> </a:t>
            </a:r>
            <a:r>
              <a:rPr lang="en-US" dirty="0" smtClean="0"/>
              <a:t>Mobile</a:t>
            </a:r>
            <a:r>
              <a:rPr lang="ru-RU" dirty="0" smtClean="0"/>
              <a:t> и др.</a:t>
            </a:r>
            <a:endParaRPr lang="en-US" dirty="0" smtClean="0"/>
          </a:p>
          <a:p>
            <a:pPr lvl="0"/>
            <a:endParaRPr lang="ru-RU" dirty="0"/>
          </a:p>
          <a:p>
            <a:pPr marL="0" indent="0">
              <a:buNone/>
            </a:pPr>
            <a:r>
              <a:rPr lang="ru-RU" b="1" dirty="0" smtClean="0"/>
              <a:t>Фотограмметрия:</a:t>
            </a:r>
          </a:p>
          <a:p>
            <a:pPr lvl="0"/>
            <a:r>
              <a:rPr lang="en-US" dirty="0" err="1" smtClean="0"/>
              <a:t>Meshroom</a:t>
            </a:r>
            <a:endParaRPr lang="en-US" dirty="0" smtClean="0"/>
          </a:p>
          <a:p>
            <a:pPr lvl="0"/>
            <a:r>
              <a:rPr lang="en-US" dirty="0" smtClean="0"/>
              <a:t>$ </a:t>
            </a:r>
            <a:r>
              <a:rPr lang="en-US" dirty="0" err="1" smtClean="0"/>
              <a:t>Agisoft</a:t>
            </a:r>
            <a:r>
              <a:rPr lang="en-US" dirty="0" smtClean="0"/>
              <a:t> </a:t>
            </a:r>
            <a:r>
              <a:rPr lang="en-US" dirty="0" err="1" smtClean="0"/>
              <a:t>Metashape</a:t>
            </a:r>
            <a:r>
              <a:rPr lang="en-US" dirty="0" smtClean="0"/>
              <a:t> Pro</a:t>
            </a:r>
            <a:endParaRPr lang="ru-RU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u-RU" b="1" dirty="0" smtClean="0"/>
              <a:t>Панорамная съемка:</a:t>
            </a:r>
            <a:endParaRPr lang="ru-RU" dirty="0"/>
          </a:p>
          <a:p>
            <a:pPr lvl="0"/>
            <a:r>
              <a:rPr lang="en-US" dirty="0" smtClean="0"/>
              <a:t>PT GUI</a:t>
            </a:r>
            <a:endParaRPr lang="ru-RU" dirty="0" smtClean="0"/>
          </a:p>
          <a:p>
            <a:pPr lvl="0"/>
            <a:r>
              <a:rPr lang="en-US" dirty="0" smtClean="0"/>
              <a:t>Pano2VR</a:t>
            </a:r>
          </a:p>
          <a:p>
            <a:pPr lvl="0"/>
            <a:r>
              <a:rPr lang="en-US" dirty="0" err="1" smtClean="0"/>
              <a:t>Krpano</a:t>
            </a:r>
            <a:r>
              <a:rPr lang="ru-RU" dirty="0" smtClean="0"/>
              <a:t> и др.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59" t="16065" r="35487" b="12294"/>
          <a:stretch/>
        </p:blipFill>
        <p:spPr>
          <a:xfrm>
            <a:off x="4393323" y="1438957"/>
            <a:ext cx="7546428" cy="49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8869417" cy="917575"/>
          </a:xfrm>
        </p:spPr>
        <p:txBody>
          <a:bodyPr>
            <a:normAutofit/>
          </a:bodyPr>
          <a:lstStyle/>
          <a:p>
            <a:r>
              <a:rPr lang="ru-RU" dirty="0"/>
              <a:t>8</a:t>
            </a:r>
            <a:r>
              <a:rPr lang="ru-RU" dirty="0" smtClean="0"/>
              <a:t> класс: </a:t>
            </a:r>
            <a:r>
              <a:rPr lang="en-US" dirty="0" smtClean="0"/>
              <a:t>Python + </a:t>
            </a:r>
            <a:r>
              <a:rPr lang="ru-RU" dirty="0" smtClean="0"/>
              <a:t>БПЛА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Редакторы исходного кода (создание кода без отладки)</a:t>
            </a:r>
          </a:p>
          <a:p>
            <a:r>
              <a:rPr lang="en-US" dirty="0" smtClean="0"/>
              <a:t>Visual </a:t>
            </a:r>
            <a:r>
              <a:rPr lang="en-US" dirty="0"/>
              <a:t>Studio Code</a:t>
            </a:r>
          </a:p>
          <a:p>
            <a:endParaRPr lang="en-US" dirty="0"/>
          </a:p>
          <a:p>
            <a:pPr marL="0" indent="0">
              <a:buNone/>
            </a:pPr>
            <a:r>
              <a:rPr lang="ru-RU" b="1" dirty="0"/>
              <a:t>Среды (создание кода + отладка)</a:t>
            </a:r>
          </a:p>
          <a:p>
            <a:r>
              <a:rPr lang="en-US" dirty="0" smtClean="0"/>
              <a:t>IDLE </a:t>
            </a:r>
            <a:endParaRPr lang="en-US" dirty="0"/>
          </a:p>
          <a:p>
            <a:r>
              <a:rPr lang="en-US" dirty="0" err="1" smtClean="0"/>
              <a:t>PyCharm</a:t>
            </a:r>
            <a:endParaRPr lang="en-US" dirty="0"/>
          </a:p>
          <a:p>
            <a:r>
              <a:rPr lang="en-US" dirty="0" err="1" smtClean="0"/>
              <a:t>Jupyter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ru-RU" dirty="0"/>
              <a:t>вид "тетрадь + код")</a:t>
            </a:r>
          </a:p>
          <a:p>
            <a:r>
              <a:rPr lang="en-US" dirty="0" err="1" smtClean="0"/>
              <a:t>Spyder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ru-RU" dirty="0"/>
              <a:t>ориентир на </a:t>
            </a:r>
            <a:r>
              <a:rPr lang="en-US" dirty="0"/>
              <a:t>Data Science)</a:t>
            </a:r>
          </a:p>
          <a:p>
            <a:endParaRPr lang="en-US" dirty="0"/>
          </a:p>
          <a:p>
            <a:pPr marL="0" indent="0">
              <a:buNone/>
            </a:pPr>
            <a:r>
              <a:rPr lang="ru-RU" b="1" dirty="0" smtClean="0"/>
              <a:t>Онлайн:</a:t>
            </a:r>
            <a:endParaRPr lang="ru-RU" b="1" dirty="0"/>
          </a:p>
          <a:p>
            <a:r>
              <a:rPr lang="en-US" dirty="0" smtClean="0"/>
              <a:t>Python </a:t>
            </a:r>
            <a:r>
              <a:rPr lang="en-US" dirty="0"/>
              <a:t>Fiddle </a:t>
            </a:r>
          </a:p>
          <a:p>
            <a:r>
              <a:rPr lang="en-US" dirty="0" err="1" smtClean="0"/>
              <a:t>Codechef</a:t>
            </a:r>
            <a:endParaRPr lang="ru-RU" dirty="0"/>
          </a:p>
        </p:txBody>
      </p:sp>
      <p:pic>
        <p:nvPicPr>
          <p:cNvPr id="11266" name="Picture 2" descr="https://2.bp.blogspot.com/-EflWDpgulsA/W9Na9W4SB9I/AAAAAAAABPU/GYHLRGcbcZYe9CXvNxculY5zcoq6DBRSgCLcBGAs/s1600/GItWithV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272" y="2229046"/>
            <a:ext cx="5131128" cy="35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46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8869417" cy="917575"/>
          </a:xfrm>
        </p:spPr>
        <p:txBody>
          <a:bodyPr>
            <a:normAutofit/>
          </a:bodyPr>
          <a:lstStyle/>
          <a:p>
            <a:r>
              <a:rPr lang="ru-RU" dirty="0"/>
              <a:t>8</a:t>
            </a:r>
            <a:r>
              <a:rPr lang="ru-RU" dirty="0" smtClean="0"/>
              <a:t> класс: </a:t>
            </a:r>
            <a:r>
              <a:rPr lang="en-US" dirty="0" smtClean="0"/>
              <a:t>Python + </a:t>
            </a:r>
            <a:r>
              <a:rPr lang="ru-RU" dirty="0" smtClean="0"/>
              <a:t>БПЛА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Редакторы исходного кода (создание кода без отладки)</a:t>
            </a:r>
          </a:p>
          <a:p>
            <a:r>
              <a:rPr lang="en-US" dirty="0" smtClean="0"/>
              <a:t>Visual </a:t>
            </a:r>
            <a:r>
              <a:rPr lang="en-US" dirty="0"/>
              <a:t>Studio Code</a:t>
            </a:r>
          </a:p>
          <a:p>
            <a:endParaRPr lang="en-US" dirty="0"/>
          </a:p>
          <a:p>
            <a:pPr marL="0" indent="0">
              <a:buNone/>
            </a:pPr>
            <a:r>
              <a:rPr lang="ru-RU" b="1" dirty="0"/>
              <a:t>Среды (создание кода + отладка)</a:t>
            </a:r>
          </a:p>
          <a:p>
            <a:r>
              <a:rPr lang="en-US" dirty="0" smtClean="0"/>
              <a:t>IDLE </a:t>
            </a:r>
            <a:endParaRPr lang="en-US" dirty="0"/>
          </a:p>
          <a:p>
            <a:r>
              <a:rPr lang="en-US" dirty="0" err="1" smtClean="0"/>
              <a:t>PyCharm</a:t>
            </a:r>
            <a:endParaRPr lang="en-US" dirty="0"/>
          </a:p>
          <a:p>
            <a:r>
              <a:rPr lang="en-US" dirty="0" err="1" smtClean="0"/>
              <a:t>Jupyter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ru-RU" dirty="0"/>
              <a:t>вид "тетрадь + код")</a:t>
            </a:r>
          </a:p>
          <a:p>
            <a:r>
              <a:rPr lang="en-US" dirty="0" err="1" smtClean="0"/>
              <a:t>Spyder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ru-RU" dirty="0"/>
              <a:t>ориентир на </a:t>
            </a:r>
            <a:r>
              <a:rPr lang="en-US" dirty="0"/>
              <a:t>Data Science)</a:t>
            </a:r>
          </a:p>
          <a:p>
            <a:endParaRPr lang="en-US" dirty="0"/>
          </a:p>
          <a:p>
            <a:pPr marL="0" indent="0">
              <a:buNone/>
            </a:pPr>
            <a:r>
              <a:rPr lang="ru-RU" b="1" dirty="0" smtClean="0"/>
              <a:t>Онлайн:</a:t>
            </a:r>
            <a:endParaRPr lang="ru-RU" b="1" dirty="0"/>
          </a:p>
          <a:p>
            <a:r>
              <a:rPr lang="en-US" dirty="0" smtClean="0"/>
              <a:t>Python </a:t>
            </a:r>
            <a:r>
              <a:rPr lang="en-US" dirty="0"/>
              <a:t>Fiddle </a:t>
            </a:r>
          </a:p>
          <a:p>
            <a:r>
              <a:rPr lang="en-US" dirty="0" err="1" smtClean="0"/>
              <a:t>Codechef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516" t="9224" r="4705" b="5683"/>
          <a:stretch/>
        </p:blipFill>
        <p:spPr>
          <a:xfrm>
            <a:off x="5097517" y="2466811"/>
            <a:ext cx="6804040" cy="371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75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Давайте выявлять потребности вместе!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013" t="9999" r="9242" b="6726"/>
          <a:stretch/>
        </p:blipFill>
        <p:spPr>
          <a:xfrm>
            <a:off x="1924187" y="1458160"/>
            <a:ext cx="8344418" cy="49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82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8869417" cy="9175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Что дальше?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/>
              <a:t>Н</a:t>
            </a:r>
            <a:r>
              <a:rPr lang="ru-RU" dirty="0" smtClean="0"/>
              <a:t>е ограничиваемся! </a:t>
            </a:r>
            <a:endParaRPr lang="ru-RU" dirty="0"/>
          </a:p>
        </p:txBody>
      </p:sp>
      <p:pic>
        <p:nvPicPr>
          <p:cNvPr id="4" name="Picture 2" descr="http://nashaucheba.ru/docs/54/53780/conv_1/file1_html_m821940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20" y="2354318"/>
            <a:ext cx="3468895" cy="383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708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8869417" cy="9175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Что дальше?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/>
              <a:t>Н</a:t>
            </a:r>
            <a:r>
              <a:rPr lang="ru-RU" dirty="0" smtClean="0"/>
              <a:t>е ограничиваемся! </a:t>
            </a:r>
            <a:endParaRPr lang="ru-RU" dirty="0"/>
          </a:p>
        </p:txBody>
      </p:sp>
      <p:pic>
        <p:nvPicPr>
          <p:cNvPr id="5" name="Picture 2" descr="https://4brain.ru/tvorcheskoe-myshlenie/images/9-tochek-4-linii/4-reshenija-testa-9-toch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85" y="2354318"/>
            <a:ext cx="10242785" cy="285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97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дальше?</a:t>
            </a:r>
            <a:endParaRPr lang="ru-RU" dirty="0"/>
          </a:p>
        </p:txBody>
      </p:sp>
      <p:pic>
        <p:nvPicPr>
          <p:cNvPr id="4" name="Picture 2" descr="https://mizno.net/wp-content/uploads/2018/08/depressed-man-vector-id157324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57" y="1282700"/>
            <a:ext cx="7422314" cy="55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89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Компетенции </a:t>
            </a:r>
            <a:r>
              <a:rPr lang="en-US" dirty="0" smtClean="0"/>
              <a:t>XXI </a:t>
            </a:r>
            <a:r>
              <a:rPr lang="ru-RU" dirty="0" smtClean="0"/>
              <a:t>века</a:t>
            </a:r>
            <a:endParaRPr lang="ru-RU" dirty="0"/>
          </a:p>
        </p:txBody>
      </p:sp>
      <p:pic>
        <p:nvPicPr>
          <p:cNvPr id="1026" name="Picture 2" descr="https://www.clipartmax.com/png/full/80-802717_pixel-puzzle-puzzle-logo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514" y="1671373"/>
            <a:ext cx="1777376" cy="23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Hard skills </a:t>
            </a:r>
            <a:r>
              <a:rPr lang="ru-RU" sz="2400" dirty="0" smtClean="0"/>
              <a:t>(«жесткие», профильные компетенции)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Soft skills</a:t>
            </a:r>
            <a:r>
              <a:rPr lang="ru-RU" sz="2400" b="1" dirty="0" smtClean="0"/>
              <a:t> </a:t>
            </a:r>
            <a:r>
              <a:rPr lang="ru-RU" sz="2400" dirty="0" smtClean="0"/>
              <a:t>(гибкие компетенции)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Digital skills </a:t>
            </a:r>
            <a:r>
              <a:rPr lang="ru-RU" sz="2400" dirty="0" smtClean="0"/>
              <a:t>(цифровые компетенции)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200" dirty="0" smtClean="0"/>
          </a:p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От </a:t>
            </a:r>
            <a:r>
              <a:rPr lang="ru-RU" sz="2400" dirty="0"/>
              <a:t>четко определенных рабочих обязанностей к </a:t>
            </a:r>
            <a:r>
              <a:rPr lang="ru-RU" sz="2400" b="1" dirty="0">
                <a:solidFill>
                  <a:srgbClr val="FF0000"/>
                </a:solidFill>
              </a:rPr>
              <a:t>проектной </a:t>
            </a:r>
            <a:r>
              <a:rPr lang="ru-RU" sz="2400" b="1" dirty="0" smtClean="0">
                <a:solidFill>
                  <a:srgbClr val="FF0000"/>
                </a:solidFill>
              </a:rPr>
              <a:t>работе!</a:t>
            </a:r>
          </a:p>
          <a:p>
            <a:pPr>
              <a:lnSpc>
                <a:spcPct val="200000"/>
              </a:lnSpc>
            </a:pPr>
            <a:endParaRPr lang="ru-RU" dirty="0" smtClean="0"/>
          </a:p>
          <a:p>
            <a:pPr marL="2154238" indent="0">
              <a:lnSpc>
                <a:spcPct val="100000"/>
              </a:lnSpc>
              <a:buNone/>
            </a:pP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4150841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igitallearningtree2.com/wp-content/uploads/2014/11/kozzi-creative_thinking_concept-1449x1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54" y="624167"/>
            <a:ext cx="6233832" cy="623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8869417" cy="9175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Что дальше?</a:t>
            </a:r>
            <a:br>
              <a:rPr lang="ru-RU" dirty="0" smtClean="0"/>
            </a:br>
            <a:r>
              <a:rPr lang="ru-RU" dirty="0" smtClean="0"/>
              <a:t>- Ставим цель!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478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Вытягивающая модель</a:t>
            </a:r>
            <a:endParaRPr lang="ru-RU" dirty="0"/>
          </a:p>
        </p:txBody>
      </p:sp>
      <p:pic>
        <p:nvPicPr>
          <p:cNvPr id="1026" name="Picture 2" descr="https://lh4.googleusercontent.com/YviATwR9oaegL26_dGon2goDGDPMjyhT5DNUemYnj3GXQnWm5j8CteHBWk696_32DVuSc4JkYctlWRgK9fbrJlKaNUretSpj5qw5oLyPmvVzf-H_k-0S6fsUnPc2G_jojWqTPhJKY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7064"/>
            <a:ext cx="2986197" cy="45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104900" y="3037490"/>
            <a:ext cx="555734" cy="2249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1412986" y="3037492"/>
            <a:ext cx="499897" cy="2112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1697" y="2472612"/>
            <a:ext cx="190237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наставник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2883" y="5557398"/>
            <a:ext cx="190237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ученик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6385" y="2841940"/>
            <a:ext cx="6863255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Есть </a:t>
            </a: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обратная связь от детей!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Допускаются корректировки программ!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Учимся вместе с детьми!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325210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Компетенции </a:t>
            </a:r>
            <a:r>
              <a:rPr lang="en-US" dirty="0" smtClean="0"/>
              <a:t>XXI </a:t>
            </a:r>
            <a:r>
              <a:rPr lang="ru-RU" dirty="0" smtClean="0"/>
              <a:t>века</a:t>
            </a:r>
            <a:endParaRPr lang="ru-RU" dirty="0"/>
          </a:p>
        </p:txBody>
      </p:sp>
      <p:pic>
        <p:nvPicPr>
          <p:cNvPr id="1026" name="Picture 2" descr="https://www.clipartmax.com/png/full/80-802717_pixel-puzzle-puzzle-logo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514" y="1671373"/>
            <a:ext cx="1777376" cy="23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Hard skills </a:t>
            </a:r>
            <a:r>
              <a:rPr lang="ru-RU" sz="2400" dirty="0" smtClean="0"/>
              <a:t>(«жесткие», профильные компетенции)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Soft skills</a:t>
            </a:r>
            <a:r>
              <a:rPr lang="ru-RU" sz="2400" b="1" dirty="0" smtClean="0"/>
              <a:t> </a:t>
            </a:r>
            <a:r>
              <a:rPr lang="ru-RU" sz="2400" dirty="0" smtClean="0"/>
              <a:t>(гибкие компетенции)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Digital skills </a:t>
            </a:r>
            <a:r>
              <a:rPr lang="ru-RU" sz="2400" dirty="0" smtClean="0"/>
              <a:t>(цифровые компетенции)</a:t>
            </a:r>
          </a:p>
          <a:p>
            <a:pPr>
              <a:lnSpc>
                <a:spcPct val="200000"/>
              </a:lnSpc>
            </a:pPr>
            <a:endParaRPr lang="ru-RU" dirty="0" smtClean="0"/>
          </a:p>
          <a:p>
            <a:pPr marL="2154238" indent="0">
              <a:lnSpc>
                <a:spcPct val="100000"/>
              </a:lnSpc>
              <a:buNone/>
            </a:pPr>
            <a:endParaRPr lang="ru-RU" sz="1200" dirty="0" smtClean="0"/>
          </a:p>
          <a:p>
            <a:pPr marL="2154238" indent="0">
              <a:lnSpc>
                <a:spcPct val="100000"/>
              </a:lnSpc>
              <a:buNone/>
            </a:pPr>
            <a:r>
              <a:rPr lang="ru-RU" sz="2000" dirty="0" smtClean="0"/>
              <a:t>сегодняшних </a:t>
            </a:r>
            <a:r>
              <a:rPr lang="ru-RU" sz="2000" dirty="0"/>
              <a:t>учеников школ и студентов </a:t>
            </a:r>
            <a:r>
              <a:rPr lang="ru-RU" sz="2000" dirty="0" smtClean="0"/>
              <a:t>ВУЗов будут </a:t>
            </a:r>
            <a:r>
              <a:rPr lang="ru-RU" sz="2000" dirty="0"/>
              <a:t>выполнять работу, которой еще не </a:t>
            </a:r>
            <a:r>
              <a:rPr lang="ru-RU" sz="2000" dirty="0" smtClean="0"/>
              <a:t>существует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4344" y="4526811"/>
            <a:ext cx="22044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65%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99079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Компетенции </a:t>
            </a:r>
            <a:r>
              <a:rPr lang="en-US" dirty="0" smtClean="0"/>
              <a:t>XXI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/>
              <a:t>Назовите ключевую компетенцию 2030 </a:t>
            </a:r>
            <a:endParaRPr lang="ru-RU" sz="2400" dirty="0" smtClean="0"/>
          </a:p>
          <a:p>
            <a:pPr>
              <a:lnSpc>
                <a:spcPct val="200000"/>
              </a:lnSpc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004344" y="4526811"/>
            <a:ext cx="4171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 </a:t>
            </a:r>
            <a:endParaRPr lang="ru-RU" sz="8000" dirty="0"/>
          </a:p>
        </p:txBody>
      </p:sp>
      <p:pic>
        <p:nvPicPr>
          <p:cNvPr id="12290" name="Picture 2" descr="https://joymgtservices.com/wp-content/uploads/2017/08/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90" y="3026036"/>
            <a:ext cx="9850273" cy="36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308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Нехватка ИТ-компетенций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Спрос на ИТ-специалистов опережает предложение: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внедрение новых технологий и рост </a:t>
            </a:r>
            <a:r>
              <a:rPr lang="ru-RU" sz="2000" dirty="0" smtClean="0"/>
              <a:t>интернет-отрасли </a:t>
            </a:r>
            <a:r>
              <a:rPr lang="ru-RU" sz="2000" dirty="0"/>
              <a:t>резко увеличило потребность  в </a:t>
            </a:r>
            <a:r>
              <a:rPr lang="ru-RU" sz="2000" dirty="0" smtClean="0"/>
              <a:t>ИТ-специалистах</a:t>
            </a:r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000" dirty="0" err="1"/>
              <a:t>цифровизация</a:t>
            </a:r>
            <a:r>
              <a:rPr lang="ru-RU" sz="2000" dirty="0"/>
              <a:t> традиционных отраслей экономики </a:t>
            </a:r>
            <a:r>
              <a:rPr lang="ru-RU" sz="2000" dirty="0" smtClean="0"/>
              <a:t>вызвала </a:t>
            </a:r>
            <a:r>
              <a:rPr lang="ru-RU" sz="2000" dirty="0"/>
              <a:t>необходимость обучения ИТ-навыкам представителей профессий, напрямую не связанных с </a:t>
            </a:r>
            <a:r>
              <a:rPr lang="ru-RU" sz="2000" dirty="0" smtClean="0"/>
              <a:t>ИТ-сферой</a:t>
            </a:r>
            <a:endParaRPr lang="ru-RU" sz="2000" dirty="0"/>
          </a:p>
          <a:p>
            <a:pPr marL="2774950" indent="0">
              <a:lnSpc>
                <a:spcPct val="100000"/>
              </a:lnSpc>
              <a:buNone/>
            </a:pPr>
            <a:endParaRPr lang="ru-RU" sz="2000" dirty="0" smtClean="0"/>
          </a:p>
          <a:p>
            <a:pPr marL="2774950" indent="0">
              <a:lnSpc>
                <a:spcPct val="100000"/>
              </a:lnSpc>
              <a:buNone/>
            </a:pPr>
            <a:endParaRPr lang="en-US" sz="20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65120" y="6412111"/>
            <a:ext cx="4526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Источники: РАЭК, </a:t>
            </a:r>
            <a:r>
              <a:rPr lang="ru-RU" sz="1400" dirty="0" err="1"/>
              <a:t>HeadHunter</a:t>
            </a:r>
            <a:r>
              <a:rPr lang="ru-RU" sz="1400" dirty="0"/>
              <a:t>, </a:t>
            </a:r>
            <a:r>
              <a:rPr lang="ru-RU" sz="1400" dirty="0" err="1"/>
              <a:t>Руссофт</a:t>
            </a:r>
            <a:r>
              <a:rPr lang="ru-RU" sz="1400" dirty="0"/>
              <a:t>, </a:t>
            </a:r>
            <a:r>
              <a:rPr lang="ru-RU" sz="1400" dirty="0" err="1"/>
              <a:t>Минобрнауки</a:t>
            </a:r>
            <a:r>
              <a:rPr lang="ru-RU" sz="1400" dirty="0"/>
              <a:t> РФ</a:t>
            </a:r>
          </a:p>
        </p:txBody>
      </p:sp>
    </p:spTree>
    <p:extLst>
      <p:ext uri="{BB962C8B-B14F-4D97-AF65-F5344CB8AC3E}">
        <p14:creationId xmlns:p14="http://schemas.microsoft.com/office/powerpoint/2010/main" val="3196680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Нехватка ИТ-компетенций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Спрос на ИТ-специалистов опережает предложение: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внедрение новых технологий и рост </a:t>
            </a:r>
            <a:r>
              <a:rPr lang="ru-RU" sz="2000" dirty="0" smtClean="0"/>
              <a:t>интернет-отрасли </a:t>
            </a:r>
            <a:r>
              <a:rPr lang="ru-RU" sz="2000" dirty="0"/>
              <a:t>резко увеличило потребность  в </a:t>
            </a:r>
            <a:r>
              <a:rPr lang="ru-RU" sz="2000" dirty="0" smtClean="0"/>
              <a:t>ИТ-специалистах</a:t>
            </a:r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000" dirty="0" err="1"/>
              <a:t>цифровизация</a:t>
            </a:r>
            <a:r>
              <a:rPr lang="ru-RU" sz="2000" dirty="0"/>
              <a:t> традиционных отраслей экономики </a:t>
            </a:r>
            <a:r>
              <a:rPr lang="ru-RU" sz="2000" dirty="0" smtClean="0"/>
              <a:t>вызвала </a:t>
            </a:r>
            <a:r>
              <a:rPr lang="ru-RU" sz="2000" dirty="0"/>
              <a:t>необходимость обучения ИТ-навыкам представителей профессий, напрямую не связанных с </a:t>
            </a:r>
            <a:r>
              <a:rPr lang="ru-RU" sz="2000" dirty="0" smtClean="0"/>
              <a:t>ИТ-сферой</a:t>
            </a:r>
            <a:endParaRPr lang="ru-RU" sz="2000" dirty="0"/>
          </a:p>
          <a:p>
            <a:pPr marL="2774950" indent="0">
              <a:lnSpc>
                <a:spcPct val="100000"/>
              </a:lnSpc>
              <a:buNone/>
            </a:pPr>
            <a:endParaRPr lang="ru-RU" sz="2000" dirty="0" smtClean="0"/>
          </a:p>
          <a:p>
            <a:pPr marL="2774950" indent="0">
              <a:lnSpc>
                <a:spcPct val="100000"/>
              </a:lnSpc>
              <a:buNone/>
            </a:pPr>
            <a:endParaRPr lang="en-US" sz="2000" dirty="0" smtClean="0"/>
          </a:p>
          <a:p>
            <a:pPr marL="2774950" indent="0">
              <a:lnSpc>
                <a:spcPct val="100000"/>
              </a:lnSpc>
              <a:buNone/>
            </a:pPr>
            <a:r>
              <a:rPr lang="ru-RU" sz="2000" dirty="0" smtClean="0"/>
              <a:t>выпускников университетов </a:t>
            </a:r>
            <a:r>
              <a:rPr lang="ru-RU" sz="2000" dirty="0"/>
              <a:t>не идут работать по выбранной ИТ-специальности из-за того, что их уровень подготовки не удовлетворяет </a:t>
            </a:r>
            <a:r>
              <a:rPr lang="ru-RU" sz="2000" dirty="0" smtClean="0"/>
              <a:t>работодателей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65120" y="6412111"/>
            <a:ext cx="4526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Источники: РАЭК, </a:t>
            </a:r>
            <a:r>
              <a:rPr lang="ru-RU" sz="1400" dirty="0" err="1"/>
              <a:t>HeadHunter</a:t>
            </a:r>
            <a:r>
              <a:rPr lang="ru-RU" sz="1400" dirty="0"/>
              <a:t>, </a:t>
            </a:r>
            <a:r>
              <a:rPr lang="ru-RU" sz="1400" dirty="0" err="1"/>
              <a:t>Руссофт</a:t>
            </a:r>
            <a:r>
              <a:rPr lang="ru-RU" sz="1400" dirty="0"/>
              <a:t>, </a:t>
            </a:r>
            <a:r>
              <a:rPr lang="ru-RU" sz="1400" dirty="0" err="1"/>
              <a:t>Минобрнауки</a:t>
            </a:r>
            <a:r>
              <a:rPr lang="ru-RU" sz="1400" dirty="0"/>
              <a:t>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3834" y="4463749"/>
            <a:ext cx="27158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&gt;50</a:t>
            </a:r>
            <a:r>
              <a:rPr lang="ru-RU" sz="8000" b="1" dirty="0" smtClean="0">
                <a:solidFill>
                  <a:srgbClr val="FF0000"/>
                </a:solidFill>
              </a:rPr>
              <a:t>%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031001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9878410" cy="917575"/>
          </a:xfrm>
        </p:spPr>
        <p:txBody>
          <a:bodyPr>
            <a:normAutofit/>
          </a:bodyPr>
          <a:lstStyle/>
          <a:p>
            <a:r>
              <a:rPr lang="ru-RU" dirty="0" smtClean="0"/>
              <a:t>Что учитываем при разработке программ: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Потребности ребенка </a:t>
            </a:r>
            <a:r>
              <a:rPr lang="ru-RU" sz="2000" dirty="0"/>
              <a:t>(а действительно ли это нужно? какие компетенции это даст ребенку?)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Возможности площадки </a:t>
            </a:r>
            <a:r>
              <a:rPr lang="ru-RU" sz="2000" dirty="0" smtClean="0"/>
              <a:t>(бесплатное ли ПО? дорогие ли </a:t>
            </a:r>
            <a:r>
              <a:rPr lang="ru-RU" sz="2000" dirty="0" err="1" smtClean="0"/>
              <a:t>расходники</a:t>
            </a:r>
            <a:r>
              <a:rPr lang="ru-RU" sz="2000" dirty="0" smtClean="0"/>
              <a:t>?)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/>
              <a:t>Возможности педагога </a:t>
            </a:r>
            <a:r>
              <a:rPr lang="ru-RU" sz="2000" dirty="0" smtClean="0"/>
              <a:t>(можно ли научиться этому с нуля? легко ли найти информацию?)</a:t>
            </a:r>
            <a:br>
              <a:rPr lang="ru-RU" sz="2000" dirty="0" smtClean="0"/>
            </a:br>
            <a:endParaRPr lang="en-US" sz="2000" dirty="0" smtClean="0"/>
          </a:p>
          <a:p>
            <a:pPr>
              <a:lnSpc>
                <a:spcPct val="200000"/>
              </a:lnSpc>
            </a:pPr>
            <a:endParaRPr lang="ru-RU" dirty="0" smtClean="0"/>
          </a:p>
          <a:p>
            <a:pPr marL="2154238" indent="0">
              <a:lnSpc>
                <a:spcPct val="100000"/>
              </a:lnSpc>
              <a:buNone/>
            </a:pPr>
            <a:endParaRPr lang="ru-RU" sz="1200" dirty="0" smtClean="0"/>
          </a:p>
        </p:txBody>
      </p:sp>
      <p:pic>
        <p:nvPicPr>
          <p:cNvPr id="5126" name="Picture 6" descr="http://cdn.onlinewebfonts.com/svg/img_5627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5177" y="1450428"/>
            <a:ext cx="781626" cy="52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81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8722272" cy="917575"/>
          </a:xfrm>
        </p:spPr>
        <p:txBody>
          <a:bodyPr>
            <a:normAutofit/>
          </a:bodyPr>
          <a:lstStyle/>
          <a:p>
            <a:r>
              <a:rPr lang="ru-RU" dirty="0" smtClean="0"/>
              <a:t>5 класс: промышленный дизайн + «</a:t>
            </a:r>
            <a:r>
              <a:rPr lang="ru-RU" dirty="0" err="1" smtClean="0"/>
              <a:t>робо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</a:pPr>
            <a:r>
              <a:rPr lang="ru-RU" b="1" dirty="0" smtClean="0"/>
              <a:t>3</a:t>
            </a:r>
            <a:r>
              <a:rPr lang="en-US" b="1" dirty="0" smtClean="0"/>
              <a:t>D</a:t>
            </a:r>
            <a:r>
              <a:rPr lang="en-US" b="1" dirty="0"/>
              <a:t>-</a:t>
            </a:r>
            <a:r>
              <a:rPr lang="ru-RU" b="1" dirty="0" smtClean="0"/>
              <a:t>моделирование</a:t>
            </a:r>
            <a:endParaRPr lang="ru-RU" dirty="0"/>
          </a:p>
          <a:p>
            <a:pPr lvl="0"/>
            <a:r>
              <a:rPr lang="en-US" dirty="0"/>
              <a:t>Fusion</a:t>
            </a:r>
            <a:r>
              <a:rPr lang="ru-RU" dirty="0"/>
              <a:t> 360 – качаем </a:t>
            </a:r>
            <a:r>
              <a:rPr lang="ru-RU" dirty="0" smtClean="0"/>
              <a:t>с официального сайта</a:t>
            </a:r>
          </a:p>
          <a:p>
            <a:pPr lvl="0"/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Рендеринг </a:t>
            </a:r>
            <a:r>
              <a:rPr lang="ru-RU" b="1" dirty="0"/>
              <a:t>(визуализация </a:t>
            </a:r>
            <a:r>
              <a:rPr lang="ru-RU" b="1" dirty="0" smtClean="0"/>
              <a:t>3</a:t>
            </a:r>
            <a:r>
              <a:rPr lang="en-US" b="1" dirty="0" smtClean="0"/>
              <a:t>D-</a:t>
            </a:r>
            <a:r>
              <a:rPr lang="ru-RU" b="1" dirty="0" smtClean="0"/>
              <a:t>моделей</a:t>
            </a:r>
            <a:r>
              <a:rPr lang="ru-RU" b="1" dirty="0"/>
              <a:t>)</a:t>
            </a:r>
            <a:endParaRPr lang="ru-RU" dirty="0"/>
          </a:p>
          <a:p>
            <a:pPr lvl="0"/>
            <a:r>
              <a:rPr lang="en-US" dirty="0" smtClean="0"/>
              <a:t>$ </a:t>
            </a:r>
            <a:r>
              <a:rPr lang="en-US" dirty="0" err="1" smtClean="0"/>
              <a:t>Keyshot</a:t>
            </a:r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en-US" dirty="0"/>
              <a:t>Autodesk </a:t>
            </a:r>
            <a:r>
              <a:rPr lang="en-US" dirty="0" err="1"/>
              <a:t>Vred</a:t>
            </a:r>
            <a:r>
              <a:rPr lang="ru-RU" dirty="0"/>
              <a:t> </a:t>
            </a:r>
            <a:endParaRPr lang="en-US" dirty="0"/>
          </a:p>
          <a:p>
            <a:pPr lvl="0"/>
            <a:endParaRPr lang="en-US" b="1" dirty="0" smtClean="0"/>
          </a:p>
          <a:p>
            <a:pPr marL="0" indent="0">
              <a:buNone/>
            </a:pPr>
            <a:r>
              <a:rPr lang="ru-RU" b="1" dirty="0" smtClean="0"/>
              <a:t>Графика</a:t>
            </a:r>
            <a:endParaRPr lang="ru-RU" dirty="0"/>
          </a:p>
          <a:p>
            <a:pPr lvl="0"/>
            <a:r>
              <a:rPr lang="en-US" dirty="0" smtClean="0"/>
              <a:t>$ </a:t>
            </a:r>
            <a:r>
              <a:rPr lang="ru-RU" dirty="0" smtClean="0"/>
              <a:t>Пакет </a:t>
            </a:r>
            <a:r>
              <a:rPr lang="en-US" dirty="0"/>
              <a:t>Adobe </a:t>
            </a:r>
            <a:r>
              <a:rPr lang="en-US" dirty="0" smtClean="0"/>
              <a:t>CC</a:t>
            </a:r>
            <a:endParaRPr lang="ru-RU" dirty="0"/>
          </a:p>
          <a:p>
            <a:pPr lvl="0"/>
            <a:r>
              <a:rPr lang="ru-RU" dirty="0" smtClean="0"/>
              <a:t>Аналоги: </a:t>
            </a:r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://lifehacker.ru/besplatnye-graficheskie-redaktory/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https://mir-s3-cdn-cf.behance.net/project_modules/max_1200/24cabf41457333.57a7170dce6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37" y="2119916"/>
            <a:ext cx="4210213" cy="280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37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8869417" cy="917575"/>
          </a:xfrm>
        </p:spPr>
        <p:txBody>
          <a:bodyPr>
            <a:normAutofit/>
          </a:bodyPr>
          <a:lstStyle/>
          <a:p>
            <a:r>
              <a:rPr lang="ru-RU" dirty="0" smtClean="0"/>
              <a:t>6 класс: </a:t>
            </a:r>
            <a:r>
              <a:rPr lang="en-US" dirty="0" smtClean="0"/>
              <a:t>VRAR (3D + </a:t>
            </a:r>
            <a:r>
              <a:rPr lang="ru-RU" dirty="0" smtClean="0"/>
              <a:t>программирование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379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3</a:t>
            </a:r>
            <a:r>
              <a:rPr lang="en-US" b="1" dirty="0"/>
              <a:t>D-</a:t>
            </a:r>
            <a:r>
              <a:rPr lang="ru-RU" b="1" dirty="0" smtClean="0"/>
              <a:t>моделирование</a:t>
            </a:r>
            <a:endParaRPr lang="ru-RU" dirty="0"/>
          </a:p>
          <a:p>
            <a:pPr lvl="0"/>
            <a:r>
              <a:rPr lang="en-US" dirty="0" smtClean="0"/>
              <a:t>Blender 3D </a:t>
            </a:r>
          </a:p>
          <a:p>
            <a:pPr lvl="0"/>
            <a:r>
              <a:rPr lang="en-US" dirty="0" smtClean="0"/>
              <a:t>Autodesk 3ds Max</a:t>
            </a:r>
            <a:endParaRPr lang="ru-RU" dirty="0" smtClean="0"/>
          </a:p>
          <a:p>
            <a:pPr lvl="0"/>
            <a:r>
              <a:rPr lang="en-US" dirty="0" smtClean="0"/>
              <a:t>Autodesk Maya </a:t>
            </a:r>
            <a:endParaRPr lang="ru-RU" dirty="0" smtClean="0"/>
          </a:p>
          <a:p>
            <a:pPr lvl="0"/>
            <a:r>
              <a:rPr lang="en-US" dirty="0" err="1" smtClean="0"/>
              <a:t>Sculptris</a:t>
            </a:r>
            <a:r>
              <a:rPr lang="en-US" dirty="0" smtClean="0"/>
              <a:t> </a:t>
            </a:r>
            <a:r>
              <a:rPr lang="ru-RU" dirty="0" smtClean="0"/>
              <a:t>и др.</a:t>
            </a:r>
            <a:endParaRPr lang="en-US" dirty="0" smtClean="0"/>
          </a:p>
          <a:p>
            <a:pPr lvl="0"/>
            <a:endParaRPr lang="ru-RU" dirty="0"/>
          </a:p>
          <a:p>
            <a:pPr marL="0" indent="0">
              <a:buNone/>
            </a:pPr>
            <a:r>
              <a:rPr lang="ru-RU" b="1" dirty="0" smtClean="0"/>
              <a:t>Программирование</a:t>
            </a:r>
          </a:p>
          <a:p>
            <a:pPr lvl="0"/>
            <a:r>
              <a:rPr lang="en-US" dirty="0" smtClean="0"/>
              <a:t>Unity 3D</a:t>
            </a:r>
          </a:p>
          <a:p>
            <a:pPr lvl="0"/>
            <a:r>
              <a:rPr lang="en-US" dirty="0" smtClean="0"/>
              <a:t>Unreal Engine</a:t>
            </a:r>
            <a:endParaRPr lang="ru-RU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u-RU" b="1" dirty="0" smtClean="0"/>
              <a:t>Панорамная съемка</a:t>
            </a:r>
            <a:endParaRPr lang="ru-RU" dirty="0"/>
          </a:p>
          <a:p>
            <a:pPr lvl="0"/>
            <a:r>
              <a:rPr lang="en-US" dirty="0" smtClean="0"/>
              <a:t>PT GUI</a:t>
            </a:r>
            <a:endParaRPr lang="ru-RU" dirty="0" smtClean="0"/>
          </a:p>
          <a:p>
            <a:pPr lvl="0"/>
            <a:r>
              <a:rPr lang="en-US" dirty="0" smtClean="0"/>
              <a:t>Pano2VR</a:t>
            </a:r>
          </a:p>
          <a:p>
            <a:pPr lvl="0"/>
            <a:r>
              <a:rPr lang="en-US" dirty="0" err="1" smtClean="0"/>
              <a:t>Krpano</a:t>
            </a:r>
            <a:r>
              <a:rPr lang="ru-RU" dirty="0" smtClean="0"/>
              <a:t> и др.</a:t>
            </a:r>
            <a:endParaRPr lang="ru-RU" dirty="0"/>
          </a:p>
        </p:txBody>
      </p:sp>
      <p:pic>
        <p:nvPicPr>
          <p:cNvPr id="9220" name="Picture 4" descr="https://i.ytimg.com/vi/ysFyCa1qVX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47" y="2000557"/>
            <a:ext cx="6129611" cy="344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004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569</Words>
  <Application>Microsoft Office PowerPoint</Application>
  <PresentationFormat>Широкоэкранный</PresentationFormat>
  <Paragraphs>151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Muller Black</vt:lpstr>
      <vt:lpstr>Muller Bold</vt:lpstr>
      <vt:lpstr>Тема Office</vt:lpstr>
      <vt:lpstr>1_Тема Office</vt:lpstr>
      <vt:lpstr>Презентация PowerPoint</vt:lpstr>
      <vt:lpstr>Компетенции XXI века</vt:lpstr>
      <vt:lpstr>Компетенции XXI века</vt:lpstr>
      <vt:lpstr>Компетенции XXI века</vt:lpstr>
      <vt:lpstr>Нехватка ИТ-компетенций</vt:lpstr>
      <vt:lpstr>Нехватка ИТ-компетенций</vt:lpstr>
      <vt:lpstr>Что учитываем при разработке программ:</vt:lpstr>
      <vt:lpstr>5 класс: промышленный дизайн + «робо»</vt:lpstr>
      <vt:lpstr>6 класс: VRAR (3D + программирование)</vt:lpstr>
      <vt:lpstr>6 класс: VRAR (3D + программирование)</vt:lpstr>
      <vt:lpstr>Презентация PowerPoint</vt:lpstr>
      <vt:lpstr>7 класс: геоинформатика</vt:lpstr>
      <vt:lpstr>7 класс: геоинформатика</vt:lpstr>
      <vt:lpstr>8 класс: Python + БПЛА</vt:lpstr>
      <vt:lpstr>8 класс: Python + БПЛА</vt:lpstr>
      <vt:lpstr>Давайте выявлять потребности вместе!</vt:lpstr>
      <vt:lpstr>- Что дальше? - Не ограничиваемся! </vt:lpstr>
      <vt:lpstr>- Что дальше? - Не ограничиваемся! </vt:lpstr>
      <vt:lpstr>Что дальше?</vt:lpstr>
      <vt:lpstr>- Что дальше? - Ставим цель! </vt:lpstr>
      <vt:lpstr>Вытягивающая модель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Чувакаев Эльмир</dc:creator>
  <cp:lastModifiedBy>Tatiana Mikhaylova</cp:lastModifiedBy>
  <cp:revision>69</cp:revision>
  <dcterms:created xsi:type="dcterms:W3CDTF">2019-11-01T14:25:55Z</dcterms:created>
  <dcterms:modified xsi:type="dcterms:W3CDTF">2019-11-07T07:46:39Z</dcterms:modified>
</cp:coreProperties>
</file>