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111" d="100"/>
          <a:sy n="111" d="100"/>
        </p:scale>
        <p:origin x="168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9993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62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>
  <p:cSld name="Титульный слайд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итульный слайд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8208404" y="6606641"/>
            <a:ext cx="792088" cy="248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fld id="{00000000-1234-1234-1234-123412341234}" type="slidenum">
              <a:rPr lang="ru-RU" sz="11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t>‹#›</a:t>
            </a:fld>
            <a:endParaRPr sz="11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–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8450" algn="l" rtl="0"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95275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–"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Char char="»"/>
              <a:defRPr sz="10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481" y="2058526"/>
            <a:ext cx="7548672" cy="24829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/>
          <p:nvPr/>
        </p:nvSpPr>
        <p:spPr>
          <a:xfrm>
            <a:off x="463658" y="1545816"/>
            <a:ext cx="8031941" cy="7660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 НАЦИОНАЛЬНЫХ ЦЕЛЯХ И СТРАТЕГИЧЕСКИХ ЗАДАЧАХ РАЗВИТИЯ РОССИЙСКОЙ ФЕДЕРАЦИИ НА ПЕРИОД ДО 2024 ГОДА</a:t>
            </a:r>
            <a:endParaRPr sz="28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Указ Президента Российской Федерации 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от 7 мая 2018 г. № 204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4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6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/>
          <p:nvPr/>
        </p:nvSpPr>
        <p:spPr>
          <a:xfrm>
            <a:off x="414496" y="1661025"/>
            <a:ext cx="8414871" cy="5847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Национальные цели развития Российской Федерации на период до 2024 года</a:t>
            </a:r>
            <a:endParaRPr sz="18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endParaRPr sz="1800" dirty="0"/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ускорение технологического развития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Российской Федерации, увеличение количества организаций, осуществляющих технологические инновации, до 50 процентов от их общего числа;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обеспечение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ускоренного внедрения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цифровых технологий </a:t>
            </a:r>
            <a:b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экономике и социальной сфере;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вхождение РФ в число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пяти крупнейших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экономик мира, обеспечение темпов экономического роста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выше мировых;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создание в базовых отраслях экономики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высокопроизводительного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экспортоориентированного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сектора, развивающегося на основе современных технологий</a:t>
            </a:r>
            <a:b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обеспеченного высококвалифицированными кадрами.</a:t>
            </a:r>
            <a:endParaRPr sz="18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3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5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0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51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0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50;p10">
            <a:extLst>
              <a:ext uri="{FF2B5EF4-FFF2-40B4-BE49-F238E27FC236}">
                <a16:creationId xmlns:a16="http://schemas.microsoft.com/office/drawing/2014/main" id="{3EE6C229-2033-2848-8F3A-36AA1CCAA2A7}"/>
              </a:ext>
            </a:extLst>
          </p:cNvPr>
          <p:cNvSpPr txBox="1">
            <a:spLocks/>
          </p:cNvSpPr>
          <p:nvPr/>
        </p:nvSpPr>
        <p:spPr>
          <a:xfrm>
            <a:off x="694484" y="1959273"/>
            <a:ext cx="7672268" cy="3920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endParaRPr lang="ru-RU" sz="3200" dirty="0"/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А какие вызовы в мире?</a:t>
            </a:r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Какими компетенциями должен обладать ребенок?</a:t>
            </a:r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Чему будем учить?</a:t>
            </a:r>
          </a:p>
        </p:txBody>
      </p:sp>
    </p:spTree>
    <p:extLst>
      <p:ext uri="{BB962C8B-B14F-4D97-AF65-F5344CB8AC3E}">
        <p14:creationId xmlns:p14="http://schemas.microsoft.com/office/powerpoint/2010/main" val="4224550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/>
          <p:nvPr/>
        </p:nvSpPr>
        <p:spPr>
          <a:xfrm>
            <a:off x="463659" y="1395702"/>
            <a:ext cx="4108342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9" name="Google Shape;139;p20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2050" y="1557007"/>
            <a:ext cx="3657234" cy="2348517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0"/>
          <p:cNvSpPr/>
          <p:nvPr/>
        </p:nvSpPr>
        <p:spPr>
          <a:xfrm>
            <a:off x="389393" y="2484370"/>
            <a:ext cx="4256874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72 СЕССИЯ ГЕНЕРАЛЬНОЙ АССАМБЛЕИ ООН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2" name="Google Shape;142;p20"/>
          <p:cNvSpPr/>
          <p:nvPr/>
        </p:nvSpPr>
        <p:spPr>
          <a:xfrm>
            <a:off x="4887126" y="3972510"/>
            <a:ext cx="3642891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Антониу</a:t>
            </a:r>
            <a:r>
              <a:rPr lang="ru-RU" sz="1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10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Гутерриш</a:t>
            </a:r>
            <a:r>
              <a:rPr lang="ru-RU" sz="1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генеральный секретарь Организации Объединенных наций</a:t>
            </a:r>
            <a:endParaRPr dirty="0"/>
          </a:p>
        </p:txBody>
      </p:sp>
      <p:sp>
        <p:nvSpPr>
          <p:cNvPr id="143" name="Google Shape;143;p20"/>
          <p:cNvSpPr/>
          <p:nvPr/>
        </p:nvSpPr>
        <p:spPr>
          <a:xfrm>
            <a:off x="374963" y="3491710"/>
            <a:ext cx="7534638" cy="39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Ядерная угроза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Мировой терроризм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Изменение климата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Темная сторона инноваций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Опасность разрастания различных вооруженных конфликтов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Растущее неравенство в обществе 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Большое число беженцев, а также нежелание ряда стран их принимать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9" name="Google Shape;49;p10"/>
          <p:cNvCxnSpPr/>
          <p:nvPr/>
        </p:nvCxnSpPr>
        <p:spPr>
          <a:xfrm>
            <a:off x="4386908" y="6650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" name="Google Shape;50;p10"/>
          <p:cNvSpPr txBox="1">
            <a:spLocks/>
          </p:cNvSpPr>
          <p:nvPr/>
        </p:nvSpPr>
        <p:spPr>
          <a:xfrm>
            <a:off x="4787833" y="88499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sym typeface="Verdana"/>
              </a:rPr>
              <a:t>Международные вызовы</a:t>
            </a:r>
            <a:endParaRPr lang="ru-RU" dirty="0"/>
          </a:p>
        </p:txBody>
      </p:sp>
      <p:pic>
        <p:nvPicPr>
          <p:cNvPr id="21" name="Google Shape;51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3826" y="4497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oogle Shape;149;p21"/>
          <p:cNvGrpSpPr/>
          <p:nvPr/>
        </p:nvGrpSpPr>
        <p:grpSpPr>
          <a:xfrm>
            <a:off x="2117898" y="3043096"/>
            <a:ext cx="5111710" cy="1343024"/>
            <a:chOff x="5594237" y="1017477"/>
            <a:chExt cx="3427973" cy="870061"/>
          </a:xfrm>
        </p:grpSpPr>
        <p:sp>
          <p:nvSpPr>
            <p:cNvPr id="150" name="Google Shape;150;p21"/>
            <p:cNvSpPr/>
            <p:nvPr/>
          </p:nvSpPr>
          <p:spPr>
            <a:xfrm>
              <a:off x="5594237" y="1017477"/>
              <a:ext cx="885717" cy="850899"/>
            </a:xfrm>
            <a:prstGeom prst="ellipse">
              <a:avLst/>
            </a:prstGeom>
            <a:solidFill>
              <a:schemeClr val="lt1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1" name="Google Shape;151;p21"/>
            <p:cNvSpPr/>
            <p:nvPr/>
          </p:nvSpPr>
          <p:spPr>
            <a:xfrm>
              <a:off x="6883400" y="1036639"/>
              <a:ext cx="863600" cy="850899"/>
            </a:xfrm>
            <a:prstGeom prst="ellipse">
              <a:avLst/>
            </a:prstGeom>
            <a:solidFill>
              <a:schemeClr val="lt1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2" name="Google Shape;152;p21"/>
            <p:cNvSpPr/>
            <p:nvPr/>
          </p:nvSpPr>
          <p:spPr>
            <a:xfrm>
              <a:off x="8153400" y="1036639"/>
              <a:ext cx="863600" cy="850899"/>
            </a:xfrm>
            <a:prstGeom prst="ellipse">
              <a:avLst/>
            </a:prstGeom>
            <a:solidFill>
              <a:schemeClr val="lt1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3" name="Google Shape;153;p21"/>
            <p:cNvSpPr txBox="1"/>
            <p:nvPr/>
          </p:nvSpPr>
          <p:spPr>
            <a:xfrm>
              <a:off x="8166100" y="1182100"/>
              <a:ext cx="856110" cy="581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 b="1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КНР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∞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рынок</a:t>
              </a:r>
              <a:endParaRPr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4" name="Google Shape;154;p21"/>
            <p:cNvSpPr txBox="1"/>
            <p:nvPr/>
          </p:nvSpPr>
          <p:spPr>
            <a:xfrm>
              <a:off x="6750050" y="1137386"/>
              <a:ext cx="1130300" cy="6481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 b="1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РФ</a:t>
              </a:r>
              <a:endParaRPr sz="5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400"/>
                <a:buFont typeface="Calibri"/>
                <a:buNone/>
              </a:pPr>
              <a:endParaRPr sz="4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Verdana"/>
                <a:buNone/>
              </a:pPr>
              <a:r>
                <a:rPr lang="ru-RU" sz="1500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Ценностная </a:t>
              </a:r>
              <a:endParaRPr dirty="0"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Verdana"/>
                <a:buNone/>
              </a:pPr>
              <a:r>
                <a:rPr lang="ru-RU" sz="1500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матрица</a:t>
              </a:r>
              <a:endParaRPr sz="15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55" name="Google Shape;155;p21"/>
            <p:cNvSpPr txBox="1"/>
            <p:nvPr/>
          </p:nvSpPr>
          <p:spPr>
            <a:xfrm>
              <a:off x="5681506" y="1156549"/>
              <a:ext cx="702633" cy="5429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 b="1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США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∞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Verdana"/>
                <a:buNone/>
              </a:pPr>
              <a:r>
                <a:rPr lang="ru-RU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деньги</a:t>
              </a:r>
              <a:endParaRPr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157" name="Google Shape;157;p21"/>
          <p:cNvSpPr/>
          <p:nvPr/>
        </p:nvSpPr>
        <p:spPr>
          <a:xfrm>
            <a:off x="5424084" y="3791563"/>
            <a:ext cx="411902" cy="20300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8" name="Google Shape;158;p21"/>
          <p:cNvSpPr/>
          <p:nvPr/>
        </p:nvSpPr>
        <p:spPr>
          <a:xfrm>
            <a:off x="3504251" y="3791563"/>
            <a:ext cx="411902" cy="20300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2" name="Google Shape;162;p21"/>
          <p:cNvSpPr txBox="1"/>
          <p:nvPr/>
        </p:nvSpPr>
        <p:spPr>
          <a:xfrm>
            <a:off x="3802496" y="4595626"/>
            <a:ext cx="1400175" cy="402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Calibri"/>
              <a:buNone/>
            </a:pPr>
            <a:endParaRPr sz="825" b="1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3" name="Google Shape;163;p21"/>
          <p:cNvSpPr txBox="1"/>
          <p:nvPr/>
        </p:nvSpPr>
        <p:spPr>
          <a:xfrm>
            <a:off x="364332" y="3077901"/>
            <a:ext cx="1128713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Calibri"/>
              <a:buNone/>
            </a:pPr>
            <a:endParaRPr sz="825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4" name="Google Shape;164;p21"/>
          <p:cNvSpPr txBox="1"/>
          <p:nvPr/>
        </p:nvSpPr>
        <p:spPr>
          <a:xfrm>
            <a:off x="367963" y="3277500"/>
            <a:ext cx="1042988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Calibri"/>
              <a:buNone/>
            </a:pPr>
            <a:endParaRPr sz="75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5" name="Google Shape;165;p21"/>
          <p:cNvSpPr txBox="1"/>
          <p:nvPr/>
        </p:nvSpPr>
        <p:spPr>
          <a:xfrm>
            <a:off x="1694261" y="3077901"/>
            <a:ext cx="957263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Calibri"/>
              <a:buNone/>
            </a:pPr>
            <a:endParaRPr sz="825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6" name="Google Shape;166;p21"/>
          <p:cNvSpPr txBox="1"/>
          <p:nvPr/>
        </p:nvSpPr>
        <p:spPr>
          <a:xfrm>
            <a:off x="2949775" y="3077901"/>
            <a:ext cx="957263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Calibri"/>
              <a:buNone/>
            </a:pPr>
            <a:endParaRPr sz="825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8" name="Google Shape;168;p21"/>
          <p:cNvSpPr txBox="1"/>
          <p:nvPr/>
        </p:nvSpPr>
        <p:spPr>
          <a:xfrm>
            <a:off x="-517802" y="3901789"/>
            <a:ext cx="29425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85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4" name="Google Shape;49;p10"/>
          <p:cNvCxnSpPr/>
          <p:nvPr/>
        </p:nvCxnSpPr>
        <p:spPr>
          <a:xfrm>
            <a:off x="5092323" y="684268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50;p10"/>
          <p:cNvSpPr txBox="1">
            <a:spLocks/>
          </p:cNvSpPr>
          <p:nvPr/>
        </p:nvSpPr>
        <p:spPr>
          <a:xfrm>
            <a:off x="5493248" y="848587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Подходы</a:t>
            </a:r>
            <a:endParaRPr lang="ru-RU" dirty="0"/>
          </a:p>
        </p:txBody>
      </p:sp>
      <p:pic>
        <p:nvPicPr>
          <p:cNvPr id="26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49241" y="468952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1"/>
          <p:cNvSpPr txBox="1"/>
          <p:nvPr/>
        </p:nvSpPr>
        <p:spPr>
          <a:xfrm>
            <a:off x="364332" y="3077901"/>
            <a:ext cx="1128713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25"/>
              <a:buFont typeface="Calibri"/>
              <a:buNone/>
            </a:pPr>
            <a:endParaRPr sz="825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4" name="Google Shape;164;p21"/>
          <p:cNvSpPr txBox="1"/>
          <p:nvPr/>
        </p:nvSpPr>
        <p:spPr>
          <a:xfrm>
            <a:off x="367963" y="3277500"/>
            <a:ext cx="1042988" cy="280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Calibri"/>
              <a:buNone/>
            </a:pPr>
            <a:endParaRPr sz="75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8" name="Google Shape;168;p21"/>
          <p:cNvSpPr txBox="1"/>
          <p:nvPr/>
        </p:nvSpPr>
        <p:spPr>
          <a:xfrm>
            <a:off x="-517802" y="3901789"/>
            <a:ext cx="29425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85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24" name="Google Shape;49;p10"/>
          <p:cNvCxnSpPr/>
          <p:nvPr/>
        </p:nvCxnSpPr>
        <p:spPr>
          <a:xfrm>
            <a:off x="5092323" y="684268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50;p10"/>
          <p:cNvSpPr txBox="1">
            <a:spLocks/>
          </p:cNvSpPr>
          <p:nvPr/>
        </p:nvSpPr>
        <p:spPr>
          <a:xfrm>
            <a:off x="5316512" y="712072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Ценность саморазвития на протяжении жизни</a:t>
            </a:r>
            <a:endParaRPr lang="ru-RU" dirty="0"/>
          </a:p>
        </p:txBody>
      </p:sp>
      <p:pic>
        <p:nvPicPr>
          <p:cNvPr id="26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49241" y="468952"/>
            <a:ext cx="3069881" cy="100975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Прямоугольник: скругленные углы 119">
            <a:extLst>
              <a:ext uri="{FF2B5EF4-FFF2-40B4-BE49-F238E27FC236}">
                <a16:creationId xmlns:a16="http://schemas.microsoft.com/office/drawing/2014/main" id="{044EE276-4FBC-3D49-AC6C-1AEB6F2A0724}"/>
              </a:ext>
            </a:extLst>
          </p:cNvPr>
          <p:cNvSpPr/>
          <p:nvPr/>
        </p:nvSpPr>
        <p:spPr>
          <a:xfrm>
            <a:off x="7020272" y="5535507"/>
            <a:ext cx="1556891" cy="72008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1" name="Picture 4" descr="http://il7.picdn.net/shutterstock/videos/7184671/thumb/1.jpg">
            <a:extLst>
              <a:ext uri="{FF2B5EF4-FFF2-40B4-BE49-F238E27FC236}">
                <a16:creationId xmlns:a16="http://schemas.microsoft.com/office/drawing/2014/main" id="{1CF1F648-F0B2-6E4C-97C9-BB939F75E6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68973" y="2849117"/>
            <a:ext cx="525373" cy="945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4EEDF046-AB05-9049-9239-D7080E93DE0B}"/>
              </a:ext>
            </a:extLst>
          </p:cNvPr>
          <p:cNvSpPr txBox="1">
            <a:spLocks/>
          </p:cNvSpPr>
          <p:nvPr/>
        </p:nvSpPr>
        <p:spPr>
          <a:xfrm>
            <a:off x="683568" y="2062853"/>
            <a:ext cx="1435848" cy="3738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Государство:</a:t>
            </a:r>
            <a:endParaRPr lang="ru-RU" sz="105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id="{C318873D-A70F-A549-B303-3A29769B3F9F}"/>
              </a:ext>
            </a:extLst>
          </p:cNvPr>
          <p:cNvSpPr txBox="1">
            <a:spLocks/>
          </p:cNvSpPr>
          <p:nvPr/>
        </p:nvSpPr>
        <p:spPr>
          <a:xfrm>
            <a:off x="6876784" y="2501722"/>
            <a:ext cx="1780169" cy="116157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Здоровье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Безопасность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Гарантия успеха!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Счастье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5027174F-83D2-B94A-AAD7-54879A65EF85}"/>
              </a:ext>
            </a:extLst>
          </p:cNvPr>
          <p:cNvCxnSpPr>
            <a:cxnSpLocks/>
          </p:cNvCxnSpPr>
          <p:nvPr/>
        </p:nvCxnSpPr>
        <p:spPr>
          <a:xfrm flipV="1">
            <a:off x="4860032" y="2583179"/>
            <a:ext cx="323735" cy="28803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AE5C4AC8-01B6-D840-983F-899AC1CDF84B}"/>
              </a:ext>
            </a:extLst>
          </p:cNvPr>
          <p:cNvSpPr txBox="1">
            <a:spLocks/>
          </p:cNvSpPr>
          <p:nvPr/>
        </p:nvSpPr>
        <p:spPr>
          <a:xfrm>
            <a:off x="6804248" y="2197734"/>
            <a:ext cx="1132626" cy="3738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Родители:</a:t>
            </a:r>
            <a:endParaRPr lang="ru-RU" sz="105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9A5F1639-52F8-1D4A-953A-D50376FE426A}"/>
              </a:ext>
            </a:extLst>
          </p:cNvPr>
          <p:cNvSpPr txBox="1">
            <a:spLocks/>
          </p:cNvSpPr>
          <p:nvPr/>
        </p:nvSpPr>
        <p:spPr>
          <a:xfrm>
            <a:off x="3995936" y="5247475"/>
            <a:ext cx="1576900" cy="37384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наставник:</a:t>
            </a:r>
            <a:endParaRPr lang="ru-RU" sz="105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0A0DDBA5-3545-F54C-A043-64BA38346741}"/>
              </a:ext>
            </a:extLst>
          </p:cNvPr>
          <p:cNvSpPr txBox="1">
            <a:spLocks/>
          </p:cNvSpPr>
          <p:nvPr/>
        </p:nvSpPr>
        <p:spPr>
          <a:xfrm>
            <a:off x="3347864" y="5535507"/>
            <a:ext cx="2880320" cy="85089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Организует и сопровождает по выбору учащегося освоение предметов в приложении к реальным задачам</a:t>
            </a:r>
          </a:p>
        </p:txBody>
      </p:sp>
      <p:sp>
        <p:nvSpPr>
          <p:cNvPr id="31" name="Заголовок 1">
            <a:extLst>
              <a:ext uri="{FF2B5EF4-FFF2-40B4-BE49-F238E27FC236}">
                <a16:creationId xmlns:a16="http://schemas.microsoft.com/office/drawing/2014/main" id="{B02A25F3-5091-9E46-8093-40F947B0E56A}"/>
              </a:ext>
            </a:extLst>
          </p:cNvPr>
          <p:cNvSpPr txBox="1">
            <a:spLocks/>
          </p:cNvSpPr>
          <p:nvPr/>
        </p:nvSpPr>
        <p:spPr>
          <a:xfrm>
            <a:off x="7092280" y="5679524"/>
            <a:ext cx="1451093" cy="4320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Проф. пробы </a:t>
            </a:r>
            <a:b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работодателей</a:t>
            </a:r>
          </a:p>
        </p:txBody>
      </p: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E7607333-33C0-1546-BB46-280B8010AF6B}"/>
              </a:ext>
            </a:extLst>
          </p:cNvPr>
          <p:cNvSpPr txBox="1">
            <a:spLocks/>
          </p:cNvSpPr>
          <p:nvPr/>
        </p:nvSpPr>
        <p:spPr>
          <a:xfrm>
            <a:off x="5004048" y="2295147"/>
            <a:ext cx="1114894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Интерес </a:t>
            </a: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id="{AA306CBA-3063-8A4D-AAD6-8D060507AD0F}"/>
              </a:ext>
            </a:extLst>
          </p:cNvPr>
          <p:cNvSpPr txBox="1">
            <a:spLocks/>
          </p:cNvSpPr>
          <p:nvPr/>
        </p:nvSpPr>
        <p:spPr>
          <a:xfrm>
            <a:off x="5113668" y="3694914"/>
            <a:ext cx="1102190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Свобода</a:t>
            </a:r>
          </a:p>
        </p:txBody>
      </p:sp>
      <p:sp>
        <p:nvSpPr>
          <p:cNvPr id="34" name="Заголовок 1">
            <a:extLst>
              <a:ext uri="{FF2B5EF4-FFF2-40B4-BE49-F238E27FC236}">
                <a16:creationId xmlns:a16="http://schemas.microsoft.com/office/drawing/2014/main" id="{37AA211D-5CF7-9242-BE49-BB033946505F}"/>
              </a:ext>
            </a:extLst>
          </p:cNvPr>
          <p:cNvSpPr txBox="1">
            <a:spLocks/>
          </p:cNvSpPr>
          <p:nvPr/>
        </p:nvSpPr>
        <p:spPr>
          <a:xfrm>
            <a:off x="3419872" y="2295147"/>
            <a:ext cx="623838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Игра </a:t>
            </a:r>
          </a:p>
        </p:txBody>
      </p: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FA9BED96-6C10-5D4E-A85C-993B6F033057}"/>
              </a:ext>
            </a:extLst>
          </p:cNvPr>
          <p:cNvSpPr txBox="1">
            <a:spLocks/>
          </p:cNvSpPr>
          <p:nvPr/>
        </p:nvSpPr>
        <p:spPr>
          <a:xfrm>
            <a:off x="3059832" y="3663299"/>
            <a:ext cx="839070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Любовь</a:t>
            </a:r>
          </a:p>
        </p:txBody>
      </p:sp>
      <p:sp>
        <p:nvSpPr>
          <p:cNvPr id="36" name="Заголовок 1">
            <a:extLst>
              <a:ext uri="{FF2B5EF4-FFF2-40B4-BE49-F238E27FC236}">
                <a16:creationId xmlns:a16="http://schemas.microsoft.com/office/drawing/2014/main" id="{74DCE8FD-F271-D946-97E2-C1FD1BE91832}"/>
              </a:ext>
            </a:extLst>
          </p:cNvPr>
          <p:cNvSpPr txBox="1">
            <a:spLocks/>
          </p:cNvSpPr>
          <p:nvPr/>
        </p:nvSpPr>
        <p:spPr>
          <a:xfrm>
            <a:off x="3923928" y="4455387"/>
            <a:ext cx="1303076" cy="4312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Перспектива</a:t>
            </a:r>
          </a:p>
        </p:txBody>
      </p:sp>
      <p:sp>
        <p:nvSpPr>
          <p:cNvPr id="37" name="Заголовок 1">
            <a:extLst>
              <a:ext uri="{FF2B5EF4-FFF2-40B4-BE49-F238E27FC236}">
                <a16:creationId xmlns:a16="http://schemas.microsoft.com/office/drawing/2014/main" id="{01C978C8-5604-B84F-9A86-158B482E1881}"/>
              </a:ext>
            </a:extLst>
          </p:cNvPr>
          <p:cNvSpPr txBox="1">
            <a:spLocks/>
          </p:cNvSpPr>
          <p:nvPr/>
        </p:nvSpPr>
        <p:spPr>
          <a:xfrm>
            <a:off x="944187" y="2384657"/>
            <a:ext cx="1941617" cy="222449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Законопослушный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Патриот 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Экономически активный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Предприниматель 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Демография</a:t>
            </a:r>
          </a:p>
          <a:p>
            <a:pPr marL="177800" indent="-177800" algn="l">
              <a:lnSpc>
                <a:spcPct val="150000"/>
              </a:lnSpc>
              <a:buFont typeface="+mj-lt"/>
              <a:buAutoNum type="arabicPeriod"/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Здоровье</a:t>
            </a:r>
            <a:endParaRPr lang="ru-RU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6BB6432C-C3F0-EA44-B3ED-9149FF3256FA}"/>
              </a:ext>
            </a:extLst>
          </p:cNvPr>
          <p:cNvSpPr txBox="1">
            <a:spLocks/>
          </p:cNvSpPr>
          <p:nvPr/>
        </p:nvSpPr>
        <p:spPr>
          <a:xfrm>
            <a:off x="971600" y="5607515"/>
            <a:ext cx="1656184" cy="57606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Выбор профессии, </a:t>
            </a:r>
            <a:b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которой будет </a:t>
            </a:r>
            <a:b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эффективен</a:t>
            </a:r>
          </a:p>
        </p:txBody>
      </p:sp>
      <p:sp>
        <p:nvSpPr>
          <p:cNvPr id="39" name="Заголовок 1">
            <a:extLst>
              <a:ext uri="{FF2B5EF4-FFF2-40B4-BE49-F238E27FC236}">
                <a16:creationId xmlns:a16="http://schemas.microsoft.com/office/drawing/2014/main" id="{F81DBE77-387B-524D-8A49-5E655BBD7A25}"/>
              </a:ext>
            </a:extLst>
          </p:cNvPr>
          <p:cNvSpPr txBox="1">
            <a:spLocks/>
          </p:cNvSpPr>
          <p:nvPr/>
        </p:nvSpPr>
        <p:spPr>
          <a:xfrm>
            <a:off x="5724128" y="4311371"/>
            <a:ext cx="949751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Выбор</a:t>
            </a:r>
          </a:p>
        </p:txBody>
      </p:sp>
      <p:sp>
        <p:nvSpPr>
          <p:cNvPr id="40" name="Заголовок 1">
            <a:extLst>
              <a:ext uri="{FF2B5EF4-FFF2-40B4-BE49-F238E27FC236}">
                <a16:creationId xmlns:a16="http://schemas.microsoft.com/office/drawing/2014/main" id="{C10B509B-15DE-FF46-AF4B-AC87BE3E9204}"/>
              </a:ext>
            </a:extLst>
          </p:cNvPr>
          <p:cNvSpPr txBox="1">
            <a:spLocks/>
          </p:cNvSpPr>
          <p:nvPr/>
        </p:nvSpPr>
        <p:spPr>
          <a:xfrm>
            <a:off x="5724128" y="4743419"/>
            <a:ext cx="1656184" cy="3738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Ответственность</a:t>
            </a:r>
          </a:p>
        </p:txBody>
      </p:sp>
      <p:sp>
        <p:nvSpPr>
          <p:cNvPr id="41" name="Двойные круглые скобки 21">
            <a:extLst>
              <a:ext uri="{FF2B5EF4-FFF2-40B4-BE49-F238E27FC236}">
                <a16:creationId xmlns:a16="http://schemas.microsoft.com/office/drawing/2014/main" id="{CCC7CEC5-E0DD-6D45-812A-49A72AFF19B0}"/>
              </a:ext>
            </a:extLst>
          </p:cNvPr>
          <p:cNvSpPr/>
          <p:nvPr/>
        </p:nvSpPr>
        <p:spPr>
          <a:xfrm>
            <a:off x="3203848" y="5567943"/>
            <a:ext cx="3096344" cy="698416"/>
          </a:xfrm>
          <a:prstGeom prst="bracketPair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id="{4A46F256-04EF-D340-983F-14A35F22907E}"/>
              </a:ext>
            </a:extLst>
          </p:cNvPr>
          <p:cNvSpPr/>
          <p:nvPr/>
        </p:nvSpPr>
        <p:spPr>
          <a:xfrm>
            <a:off x="2987824" y="1811105"/>
            <a:ext cx="3168352" cy="3094362"/>
          </a:xfrm>
          <a:prstGeom prst="ellipse">
            <a:avLst/>
          </a:prstGeom>
          <a:noFill/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A0550B5A-26D9-C448-BA66-B7A78F4D7BA1}"/>
              </a:ext>
            </a:extLst>
          </p:cNvPr>
          <p:cNvCxnSpPr>
            <a:cxnSpLocks/>
          </p:cNvCxnSpPr>
          <p:nvPr/>
        </p:nvCxnSpPr>
        <p:spPr>
          <a:xfrm>
            <a:off x="6083770" y="4552811"/>
            <a:ext cx="202183" cy="20299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71B7C7D4-0E68-5140-B557-F252154E0884}"/>
              </a:ext>
            </a:extLst>
          </p:cNvPr>
          <p:cNvCxnSpPr>
            <a:cxnSpLocks/>
          </p:cNvCxnSpPr>
          <p:nvPr/>
        </p:nvCxnSpPr>
        <p:spPr>
          <a:xfrm flipH="1" flipV="1">
            <a:off x="6516216" y="5031451"/>
            <a:ext cx="432048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408826DE-0883-6E4D-B90B-609C60B53333}"/>
              </a:ext>
            </a:extLst>
          </p:cNvPr>
          <p:cNvCxnSpPr>
            <a:cxnSpLocks/>
          </p:cNvCxnSpPr>
          <p:nvPr/>
        </p:nvCxnSpPr>
        <p:spPr>
          <a:xfrm>
            <a:off x="4572000" y="3879323"/>
            <a:ext cx="0" cy="57606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88611936-A13F-BB4D-8669-4EAFCCB37A4B}"/>
              </a:ext>
            </a:extLst>
          </p:cNvPr>
          <p:cNvCxnSpPr>
            <a:cxnSpLocks/>
          </p:cNvCxnSpPr>
          <p:nvPr/>
        </p:nvCxnSpPr>
        <p:spPr>
          <a:xfrm flipH="1">
            <a:off x="3779912" y="3519283"/>
            <a:ext cx="504056" cy="27208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21150A2F-18B0-E448-B8D5-CBD22B8F9CE2}"/>
              </a:ext>
            </a:extLst>
          </p:cNvPr>
          <p:cNvCxnSpPr>
            <a:cxnSpLocks/>
          </p:cNvCxnSpPr>
          <p:nvPr/>
        </p:nvCxnSpPr>
        <p:spPr>
          <a:xfrm flipH="1" flipV="1">
            <a:off x="3851920" y="2583179"/>
            <a:ext cx="484295" cy="369251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3874F5F1-5712-544D-9726-1C07531AEC72}"/>
              </a:ext>
            </a:extLst>
          </p:cNvPr>
          <p:cNvCxnSpPr>
            <a:cxnSpLocks/>
          </p:cNvCxnSpPr>
          <p:nvPr/>
        </p:nvCxnSpPr>
        <p:spPr>
          <a:xfrm>
            <a:off x="4868416" y="3481183"/>
            <a:ext cx="314986" cy="23912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3C357504-AC04-094D-B13D-EE2D37C49FC9}"/>
              </a:ext>
            </a:extLst>
          </p:cNvPr>
          <p:cNvCxnSpPr>
            <a:cxnSpLocks/>
          </p:cNvCxnSpPr>
          <p:nvPr/>
        </p:nvCxnSpPr>
        <p:spPr>
          <a:xfrm>
            <a:off x="9008787" y="5855879"/>
            <a:ext cx="25338" cy="0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6AD35085-1195-C447-ACBE-9C7216C7C051}"/>
              </a:ext>
            </a:extLst>
          </p:cNvPr>
          <p:cNvCxnSpPr>
            <a:cxnSpLocks/>
          </p:cNvCxnSpPr>
          <p:nvPr/>
        </p:nvCxnSpPr>
        <p:spPr>
          <a:xfrm flipH="1">
            <a:off x="2771800" y="5895547"/>
            <a:ext cx="432048" cy="0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: скругленные углы 31">
            <a:extLst>
              <a:ext uri="{FF2B5EF4-FFF2-40B4-BE49-F238E27FC236}">
                <a16:creationId xmlns:a16="http://schemas.microsoft.com/office/drawing/2014/main" id="{0803DE40-DC7F-CA4F-AA3A-0A28E64B4A3E}"/>
              </a:ext>
            </a:extLst>
          </p:cNvPr>
          <p:cNvSpPr/>
          <p:nvPr/>
        </p:nvSpPr>
        <p:spPr>
          <a:xfrm>
            <a:off x="810336" y="5535507"/>
            <a:ext cx="1889456" cy="720080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873D5E4F-DD9D-0948-A6C8-B2A04870097D}"/>
              </a:ext>
            </a:extLst>
          </p:cNvPr>
          <p:cNvCxnSpPr>
            <a:cxnSpLocks/>
          </p:cNvCxnSpPr>
          <p:nvPr/>
        </p:nvCxnSpPr>
        <p:spPr>
          <a:xfrm>
            <a:off x="5569408" y="4032213"/>
            <a:ext cx="208797" cy="20223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Дуга 52">
            <a:extLst>
              <a:ext uri="{FF2B5EF4-FFF2-40B4-BE49-F238E27FC236}">
                <a16:creationId xmlns:a16="http://schemas.microsoft.com/office/drawing/2014/main" id="{94A2D41F-9102-B74C-9812-FB97C972E884}"/>
              </a:ext>
            </a:extLst>
          </p:cNvPr>
          <p:cNvSpPr/>
          <p:nvPr/>
        </p:nvSpPr>
        <p:spPr>
          <a:xfrm rot="5400000">
            <a:off x="6084168" y="3231251"/>
            <a:ext cx="3744416" cy="576064"/>
          </a:xfrm>
          <a:prstGeom prst="arc">
            <a:avLst>
              <a:gd name="adj1" fmla="val 14392284"/>
              <a:gd name="adj2" fmla="val 2149747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Дуга 53">
            <a:extLst>
              <a:ext uri="{FF2B5EF4-FFF2-40B4-BE49-F238E27FC236}">
                <a16:creationId xmlns:a16="http://schemas.microsoft.com/office/drawing/2014/main" id="{5D20F071-7443-4341-AF85-5DEE21951505}"/>
              </a:ext>
            </a:extLst>
          </p:cNvPr>
          <p:cNvSpPr/>
          <p:nvPr/>
        </p:nvSpPr>
        <p:spPr>
          <a:xfrm rot="5400000" flipV="1">
            <a:off x="-216532" y="3987335"/>
            <a:ext cx="2376264" cy="576064"/>
          </a:xfrm>
          <a:prstGeom prst="arc">
            <a:avLst>
              <a:gd name="adj1" fmla="val 10876759"/>
              <a:gd name="adj2" fmla="val 2149747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369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0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51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0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50;p10">
            <a:extLst>
              <a:ext uri="{FF2B5EF4-FFF2-40B4-BE49-F238E27FC236}">
                <a16:creationId xmlns:a16="http://schemas.microsoft.com/office/drawing/2014/main" id="{3EE6C229-2033-2848-8F3A-36AA1CCAA2A7}"/>
              </a:ext>
            </a:extLst>
          </p:cNvPr>
          <p:cNvSpPr txBox="1">
            <a:spLocks/>
          </p:cNvSpPr>
          <p:nvPr/>
        </p:nvSpPr>
        <p:spPr>
          <a:xfrm>
            <a:off x="694484" y="1959273"/>
            <a:ext cx="7672268" cy="3920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endParaRPr lang="ru-RU" sz="3200" dirty="0"/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Приоритеты развития нашей страны?</a:t>
            </a:r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Что такое вызов?</a:t>
            </a:r>
          </a:p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3200" dirty="0"/>
              <a:t>«А при чем тут мы?»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/>
          <p:nvPr/>
        </p:nvSpPr>
        <p:spPr>
          <a:xfrm>
            <a:off x="463658" y="1395702"/>
            <a:ext cx="8031941" cy="630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СТРАТЕГИЯ НАЦИОНАЛЬНОЙ БЕЗОПАСНОСТИ РОССИЙСКОЙ ФЕДЕРАЦИИ</a:t>
            </a:r>
            <a:endParaRPr sz="2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Указ Президента Российской Федерации 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от 31 декабря 2015 г. № 683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11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2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50;p10"/>
          <p:cNvSpPr txBox="1">
            <a:spLocks/>
          </p:cNvSpPr>
          <p:nvPr/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mbria"/>
              <a:buNone/>
              <a:defRPr sz="4400" b="0" i="0" u="none" strike="noStrike" cap="none">
                <a:solidFill>
                  <a:srgbClr val="595959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lang="ru-RU" dirty="0"/>
          </a:p>
        </p:txBody>
      </p:sp>
      <p:pic>
        <p:nvPicPr>
          <p:cNvPr id="14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/>
          <p:nvPr/>
        </p:nvSpPr>
        <p:spPr>
          <a:xfrm>
            <a:off x="463658" y="1941871"/>
            <a:ext cx="8423167" cy="4324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Национальные интересы </a:t>
            </a:r>
            <a:endParaRPr sz="20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и стратегические национальные приоритеты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повышение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качества жизни, </a:t>
            </a: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укрепление 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здоровья населения, </a:t>
            </a: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обеспечение 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стабильного </a:t>
            </a: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демографического развития 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страны;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сохранение и развитие 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культуры, традиционных российских духовно-нравственных ценностей;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повышение конкурентоспособности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национальной </a:t>
            </a: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экономики</a:t>
            </a: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0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2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/>
          <p:nvPr/>
        </p:nvSpPr>
        <p:spPr>
          <a:xfrm>
            <a:off x="463658" y="1395702"/>
            <a:ext cx="8031941" cy="6863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СТРАТЕГИЯ НАУЧНО-ТЕХНОЛОГИЧЕСКОГО РАЗВИТИЯ РОССИЙСКОЙ ФЕДЕРАЦИИ</a:t>
            </a:r>
            <a:endParaRPr sz="2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Указ Президента Российской Федерации 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от 1 декабря 2016 г. № 642</a:t>
            </a:r>
            <a:endParaRPr sz="20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28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3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/>
          <p:nvPr/>
        </p:nvSpPr>
        <p:spPr>
          <a:xfrm>
            <a:off x="463658" y="1864843"/>
            <a:ext cx="8031941" cy="4093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Большие вызовы </a:t>
            </a: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– объективно требующая реакции</a:t>
            </a:r>
            <a:b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со стороны государства совокупность проблем, угроз</a:t>
            </a:r>
            <a:b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2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возможностей, сложность и масштаб которых таковы, что они не могут быть решены, устранены или реализованы исключительно за счет увеличения ресурсов</a:t>
            </a:r>
            <a:endParaRPr sz="20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463658" y="2184916"/>
            <a:ext cx="7903101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3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463658" y="1710813"/>
            <a:ext cx="7903101" cy="6324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Наиболее значимые большие вызовы</a:t>
            </a:r>
            <a:endParaRPr sz="1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	</a:t>
            </a:r>
            <a:endParaRPr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исчерпание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возможностей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экономического роста 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России на фоне появления группы стран-лидеров, обладающих новыми производственными технологиями и ориентированных на использование возобновляемых ресурсов;</a:t>
            </a:r>
            <a:endParaRPr lang="en-US" sz="1800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endParaRPr sz="1800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возрастание антропогенных нагрузок на окружающую среду до масштабов,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угрожающих воспроизводству </a:t>
            </a:r>
            <a:r>
              <a:rPr lang="ru-RU" sz="1800" b="1" u="sng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природных ресурсов</a:t>
            </a:r>
            <a:r>
              <a:rPr lang="ru-RU" sz="1800" u="sng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, и связанный с их неэффективным использованием рост рисков для жизни и здоровья граждан;</a:t>
            </a:r>
            <a:endParaRPr lang="en-US" sz="1800" u="sng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endParaRPr sz="1800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потребность в обеспечении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продовольственной безопасности 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и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независимости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России, </a:t>
            </a: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конкурентоспособности </a:t>
            </a: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отечественной продукции</a:t>
            </a:r>
            <a:br>
              <a:rPr lang="en-US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на мировых рынках продовольствия;</a:t>
            </a:r>
            <a:endParaRPr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</a:t>
            </a:r>
            <a:b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</a:br>
            <a:r>
              <a:rPr lang="ru-RU" sz="1800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/>
                <a:sym typeface="Calibri"/>
              </a:rPr>
              <a:t>  </a:t>
            </a:r>
            <a:endParaRPr sz="1800" b="1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/>
                <a:sym typeface="Verdana"/>
              </a:rPr>
              <a:t> </a:t>
            </a:r>
            <a:endParaRPr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</p:txBody>
      </p:sp>
      <p:cxnSp>
        <p:nvCxnSpPr>
          <p:cNvPr id="10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2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/>
          <p:nvPr/>
        </p:nvSpPr>
        <p:spPr>
          <a:xfrm>
            <a:off x="463658" y="1924665"/>
            <a:ext cx="7952755" cy="4629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качественное изменение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характера глобальных 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локальных энергетических систем, рост значимости энерговооруженности экономики;</a:t>
            </a: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новые внешние угрозы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национальной безопасности,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обусловленные ростом международной конкуренции</a:t>
            </a:r>
            <a:b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конфликтности, глобальной и региональной</a:t>
            </a:r>
            <a: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нестабильностью;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необходимость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эффективного освоения пространства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 том числе путем преодоления диспропорций социально-экономического развития территорий страны, а также укрепление позиций России освоения космического</a:t>
            </a:r>
            <a:b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воздушного пространства, Мирового океана, Арктики</a:t>
            </a:r>
            <a:br>
              <a:rPr lang="en-US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 Антарктики.</a:t>
            </a: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0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2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/>
          <p:nvPr/>
        </p:nvSpPr>
        <p:spPr>
          <a:xfrm>
            <a:off x="463658" y="1752459"/>
            <a:ext cx="7903101" cy="6217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Приоритетные направления развития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endParaRPr sz="22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переход к передовым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цифровым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интеллектуальным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производственным технологиям, новым материалам и технологиям конструирования;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переход к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экологически чистой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и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ресурсосберегающей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энергетике;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переход к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высокопродуктивному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и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экологически чистому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агро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- и </a:t>
            </a:r>
            <a:r>
              <a:rPr lang="ru-RU" sz="18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аквахозяйству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возможность </a:t>
            </a:r>
            <a:r>
              <a:rPr lang="ru-RU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эффективного управления социотехническими системами </a:t>
            </a:r>
            <a:r>
              <a:rPr lang="ru-RU" sz="18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на основе социальных и гуманитарных знаний, глубокого понимания условий и механизмов социально-экономического развития.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0" name="Google Shape;49;p10"/>
          <p:cNvCxnSpPr/>
          <p:nvPr/>
        </p:nvCxnSpPr>
        <p:spPr>
          <a:xfrm>
            <a:off x="4938408" y="512625"/>
            <a:ext cx="0" cy="696044"/>
          </a:xfrm>
          <a:prstGeom prst="straightConnector1">
            <a:avLst/>
          </a:prstGeom>
          <a:noFill/>
          <a:ln w="762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50;p10"/>
          <p:cNvSpPr txBox="1">
            <a:spLocks noGrp="1"/>
          </p:cNvSpPr>
          <p:nvPr>
            <p:ph type="ctrTitle"/>
          </p:nvPr>
        </p:nvSpPr>
        <p:spPr>
          <a:xfrm>
            <a:off x="5339333" y="536611"/>
            <a:ext cx="3742184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Verdana"/>
              <a:buNone/>
            </a:pPr>
            <a:r>
              <a:rPr lang="ru-RU" sz="20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О вызовах современности</a:t>
            </a:r>
            <a:endParaRPr dirty="0"/>
          </a:p>
        </p:txBody>
      </p:sp>
      <p:pic>
        <p:nvPicPr>
          <p:cNvPr id="12" name="Google Shape;5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5326" y="297309"/>
            <a:ext cx="3069881" cy="1009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627</Words>
  <Application>Microsoft Macintosh PowerPoint</Application>
  <PresentationFormat>Экран (4:3)</PresentationFormat>
  <Paragraphs>220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</vt:lpstr>
      <vt:lpstr>Verdana</vt:lpstr>
      <vt:lpstr>Тема Office</vt:lpstr>
      <vt:lpstr>Презентация PowerPoint</vt:lpstr>
      <vt:lpstr>О вызовах современности</vt:lpstr>
      <vt:lpstr>Презентация PowerPoint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О вызовах современности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Microsoft Office User</cp:lastModifiedBy>
  <cp:revision>8</cp:revision>
  <dcterms:modified xsi:type="dcterms:W3CDTF">2019-11-06T07:15:18Z</dcterms:modified>
</cp:coreProperties>
</file>