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84C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9" name="Shape 2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400">
        <a:latin typeface="+mj-lt"/>
        <a:ea typeface="+mj-ea"/>
        <a:cs typeface="+mj-cs"/>
        <a:sym typeface="Arial"/>
      </a:defRPr>
    </a:lvl1pPr>
    <a:lvl2pPr indent="228600" latinLnBrk="0">
      <a:defRPr sz="1400">
        <a:latin typeface="+mj-lt"/>
        <a:ea typeface="+mj-ea"/>
        <a:cs typeface="+mj-cs"/>
        <a:sym typeface="Arial"/>
      </a:defRPr>
    </a:lvl2pPr>
    <a:lvl3pPr indent="457200" latinLnBrk="0">
      <a:defRPr sz="1400">
        <a:latin typeface="+mj-lt"/>
        <a:ea typeface="+mj-ea"/>
        <a:cs typeface="+mj-cs"/>
        <a:sym typeface="Arial"/>
      </a:defRPr>
    </a:lvl3pPr>
    <a:lvl4pPr indent="685800" latinLnBrk="0">
      <a:defRPr sz="1400">
        <a:latin typeface="+mj-lt"/>
        <a:ea typeface="+mj-ea"/>
        <a:cs typeface="+mj-cs"/>
        <a:sym typeface="Arial"/>
      </a:defRPr>
    </a:lvl4pPr>
    <a:lvl5pPr indent="914400" latinLnBrk="0">
      <a:defRPr sz="1400">
        <a:latin typeface="+mj-lt"/>
        <a:ea typeface="+mj-ea"/>
        <a:cs typeface="+mj-cs"/>
        <a:sym typeface="Arial"/>
      </a:defRPr>
    </a:lvl5pPr>
    <a:lvl6pPr indent="1143000" latinLnBrk="0">
      <a:defRPr sz="1400">
        <a:latin typeface="+mj-lt"/>
        <a:ea typeface="+mj-ea"/>
        <a:cs typeface="+mj-cs"/>
        <a:sym typeface="Arial"/>
      </a:defRPr>
    </a:lvl6pPr>
    <a:lvl7pPr indent="1371600" latinLnBrk="0">
      <a:defRPr sz="1400">
        <a:latin typeface="+mj-lt"/>
        <a:ea typeface="+mj-ea"/>
        <a:cs typeface="+mj-cs"/>
        <a:sym typeface="Arial"/>
      </a:defRPr>
    </a:lvl7pPr>
    <a:lvl8pPr indent="1600200" latinLnBrk="0">
      <a:defRPr sz="1400">
        <a:latin typeface="+mj-lt"/>
        <a:ea typeface="+mj-ea"/>
        <a:cs typeface="+mj-cs"/>
        <a:sym typeface="Arial"/>
      </a:defRPr>
    </a:lvl8pPr>
    <a:lvl9pPr indent="1828800" latinLnBrk="0">
      <a:defRPr sz="1400">
        <a:latin typeface="+mj-lt"/>
        <a:ea typeface="+mj-ea"/>
        <a:cs typeface="+mj-cs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8473660" y="6221751"/>
            <a:ext cx="263941" cy="269199"/>
          </a:xfrm>
          <a:prstGeom prst="rect">
            <a:avLst/>
          </a:prstGeom>
        </p:spPr>
        <p:txBody>
          <a:bodyPr anchor="ctr"/>
          <a:lstStyle>
            <a:lvl1pPr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_AND_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21" name="Уровень текста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22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91;p12"/>
          <p:cNvSpPr/>
          <p:nvPr/>
        </p:nvSpPr>
        <p:spPr>
          <a:xfrm rot="18919285">
            <a:off x="-547869" y="792195"/>
            <a:ext cx="1846770" cy="7687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9017" y="0"/>
                </a:lnTo>
                <a:lnTo>
                  <a:pt x="21600" y="0"/>
                </a:lnTo>
                <a:lnTo>
                  <a:pt x="12583" y="21600"/>
                </a:lnTo>
                <a:close/>
              </a:path>
            </a:pathLst>
          </a:custGeom>
          <a:solidFill>
            <a:srgbClr val="FF0000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pic>
        <p:nvPicPr>
          <p:cNvPr id="3" name="Google Shape;92;p12" descr="Google Shape;92;p12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190605" y="258760"/>
            <a:ext cx="1675734" cy="626612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104900" y="365125"/>
            <a:ext cx="8053614" cy="9175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699" tIns="45699" rIns="45699" bIns="45699" anchor="ctr">
            <a:normAutofit/>
          </a:bodyPr>
          <a:lstStyle/>
          <a:p>
            <a:r>
              <a:t>Текст заголовка</a:t>
            </a:r>
          </a:p>
        </p:txBody>
      </p:sp>
      <p:sp>
        <p:nvSpPr>
          <p:cNvPr id="5" name="Уровень текста 1…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699" tIns="45699" rIns="45699" bIns="45699">
            <a:normAutofit/>
          </a:bodyPr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6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11746541" y="6362700"/>
            <a:ext cx="343862" cy="358099"/>
          </a:xfrm>
          <a:prstGeom prst="rect">
            <a:avLst/>
          </a:prstGeom>
          <a:ln w="12700">
            <a:miter lim="400000"/>
          </a:ln>
        </p:spPr>
        <p:txBody>
          <a:bodyPr wrap="none" lIns="45699" tIns="45699" rIns="45699" bIns="45699">
            <a:spAutoFit/>
          </a:bodyPr>
          <a:lstStyle>
            <a:lvl1pPr algn="r">
              <a:defRPr sz="1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solidFill>
            <a:srgbClr val="333E48"/>
          </a:solidFill>
          <a:uFillTx/>
          <a:latin typeface="+mj-lt"/>
          <a:ea typeface="+mj-ea"/>
          <a:cs typeface="+mj-cs"/>
          <a:sym typeface="Arial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solidFill>
            <a:srgbClr val="333E48"/>
          </a:solidFill>
          <a:uFillTx/>
          <a:latin typeface="+mj-lt"/>
          <a:ea typeface="+mj-ea"/>
          <a:cs typeface="+mj-cs"/>
          <a:sym typeface="Arial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solidFill>
            <a:srgbClr val="333E48"/>
          </a:solidFill>
          <a:uFillTx/>
          <a:latin typeface="+mj-lt"/>
          <a:ea typeface="+mj-ea"/>
          <a:cs typeface="+mj-cs"/>
          <a:sym typeface="Arial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solidFill>
            <a:srgbClr val="333E48"/>
          </a:solidFill>
          <a:uFillTx/>
          <a:latin typeface="+mj-lt"/>
          <a:ea typeface="+mj-ea"/>
          <a:cs typeface="+mj-cs"/>
          <a:sym typeface="Arial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solidFill>
            <a:srgbClr val="333E48"/>
          </a:solidFill>
          <a:uFillTx/>
          <a:latin typeface="+mj-lt"/>
          <a:ea typeface="+mj-ea"/>
          <a:cs typeface="+mj-cs"/>
          <a:sym typeface="Arial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solidFill>
            <a:srgbClr val="333E48"/>
          </a:solidFill>
          <a:uFillTx/>
          <a:latin typeface="+mj-lt"/>
          <a:ea typeface="+mj-ea"/>
          <a:cs typeface="+mj-cs"/>
          <a:sym typeface="Arial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solidFill>
            <a:srgbClr val="333E48"/>
          </a:solidFill>
          <a:uFillTx/>
          <a:latin typeface="+mj-lt"/>
          <a:ea typeface="+mj-ea"/>
          <a:cs typeface="+mj-cs"/>
          <a:sym typeface="Arial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solidFill>
            <a:srgbClr val="333E48"/>
          </a:solidFill>
          <a:uFillTx/>
          <a:latin typeface="+mj-lt"/>
          <a:ea typeface="+mj-ea"/>
          <a:cs typeface="+mj-cs"/>
          <a:sym typeface="Arial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solidFill>
            <a:srgbClr val="333E48"/>
          </a:solidFill>
          <a:uFillTx/>
          <a:latin typeface="+mj-lt"/>
          <a:ea typeface="+mj-ea"/>
          <a:cs typeface="+mj-cs"/>
          <a:sym typeface="Arial"/>
        </a:defRPr>
      </a:lvl9pPr>
    </p:titleStyle>
    <p:bodyStyle>
      <a:lvl1pPr marL="457200" marR="0" indent="-3429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333E48"/>
        </a:buClr>
        <a:buSzPts val="1800"/>
        <a:buFont typeface="Arial"/>
        <a:buChar char="•"/>
        <a:tabLst/>
        <a:defRPr sz="1800" b="0" i="0" u="none" strike="noStrike" cap="none" spc="0" baseline="0">
          <a:solidFill>
            <a:srgbClr val="333E48"/>
          </a:solidFill>
          <a:uFillTx/>
          <a:latin typeface="+mj-lt"/>
          <a:ea typeface="+mj-ea"/>
          <a:cs typeface="+mj-cs"/>
          <a:sym typeface="Arial"/>
        </a:defRPr>
      </a:lvl1pPr>
      <a:lvl2pPr marL="914400" marR="0" indent="-3429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333E48"/>
        </a:buClr>
        <a:buSzPts val="1800"/>
        <a:buFont typeface="Arial"/>
        <a:buChar char="•"/>
        <a:tabLst/>
        <a:defRPr sz="1800" b="0" i="0" u="none" strike="noStrike" cap="none" spc="0" baseline="0">
          <a:solidFill>
            <a:srgbClr val="333E48"/>
          </a:solidFill>
          <a:uFillTx/>
          <a:latin typeface="+mj-lt"/>
          <a:ea typeface="+mj-ea"/>
          <a:cs typeface="+mj-cs"/>
          <a:sym typeface="Arial"/>
        </a:defRPr>
      </a:lvl2pPr>
      <a:lvl3pPr marL="1371600" marR="0" indent="-3429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333E48"/>
        </a:buClr>
        <a:buSzPts val="1800"/>
        <a:buFont typeface="Arial"/>
        <a:buChar char="•"/>
        <a:tabLst/>
        <a:defRPr sz="1800" b="0" i="0" u="none" strike="noStrike" cap="none" spc="0" baseline="0">
          <a:solidFill>
            <a:srgbClr val="333E48"/>
          </a:solidFill>
          <a:uFillTx/>
          <a:latin typeface="+mj-lt"/>
          <a:ea typeface="+mj-ea"/>
          <a:cs typeface="+mj-cs"/>
          <a:sym typeface="Arial"/>
        </a:defRPr>
      </a:lvl3pPr>
      <a:lvl4pPr marL="1828800" marR="0" indent="-3429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333E48"/>
        </a:buClr>
        <a:buSzPts val="1800"/>
        <a:buFont typeface="Arial"/>
        <a:buChar char="•"/>
        <a:tabLst/>
        <a:defRPr sz="1800" b="0" i="0" u="none" strike="noStrike" cap="none" spc="0" baseline="0">
          <a:solidFill>
            <a:srgbClr val="333E48"/>
          </a:solidFill>
          <a:uFillTx/>
          <a:latin typeface="+mj-lt"/>
          <a:ea typeface="+mj-ea"/>
          <a:cs typeface="+mj-cs"/>
          <a:sym typeface="Arial"/>
        </a:defRPr>
      </a:lvl4pPr>
      <a:lvl5pPr marL="2286000" marR="0" indent="-3429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333E48"/>
        </a:buClr>
        <a:buSzPts val="1800"/>
        <a:buFont typeface="Arial"/>
        <a:buChar char="•"/>
        <a:tabLst/>
        <a:defRPr sz="1800" b="0" i="0" u="none" strike="noStrike" cap="none" spc="0" baseline="0">
          <a:solidFill>
            <a:srgbClr val="333E48"/>
          </a:solidFill>
          <a:uFillTx/>
          <a:latin typeface="+mj-lt"/>
          <a:ea typeface="+mj-ea"/>
          <a:cs typeface="+mj-cs"/>
          <a:sym typeface="Arial"/>
        </a:defRPr>
      </a:lvl5pPr>
      <a:lvl6pPr marL="2743200" marR="0" indent="-3429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333E48"/>
        </a:buClr>
        <a:buSzPts val="1800"/>
        <a:buFont typeface="Arial"/>
        <a:buChar char="•"/>
        <a:tabLst/>
        <a:defRPr sz="1800" b="0" i="0" u="none" strike="noStrike" cap="none" spc="0" baseline="0">
          <a:solidFill>
            <a:srgbClr val="333E48"/>
          </a:solidFill>
          <a:uFillTx/>
          <a:latin typeface="+mj-lt"/>
          <a:ea typeface="+mj-ea"/>
          <a:cs typeface="+mj-cs"/>
          <a:sym typeface="Arial"/>
        </a:defRPr>
      </a:lvl6pPr>
      <a:lvl7pPr marL="3200400" marR="0" indent="-3429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333E48"/>
        </a:buClr>
        <a:buSzPts val="1800"/>
        <a:buFont typeface="Arial"/>
        <a:buChar char="•"/>
        <a:tabLst/>
        <a:defRPr sz="1800" b="0" i="0" u="none" strike="noStrike" cap="none" spc="0" baseline="0">
          <a:solidFill>
            <a:srgbClr val="333E48"/>
          </a:solidFill>
          <a:uFillTx/>
          <a:latin typeface="+mj-lt"/>
          <a:ea typeface="+mj-ea"/>
          <a:cs typeface="+mj-cs"/>
          <a:sym typeface="Arial"/>
        </a:defRPr>
      </a:lvl7pPr>
      <a:lvl8pPr marL="3657600" marR="0" indent="-3429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333E48"/>
        </a:buClr>
        <a:buSzPts val="1800"/>
        <a:buFont typeface="Arial"/>
        <a:buChar char="•"/>
        <a:tabLst/>
        <a:defRPr sz="1800" b="0" i="0" u="none" strike="noStrike" cap="none" spc="0" baseline="0">
          <a:solidFill>
            <a:srgbClr val="333E48"/>
          </a:solidFill>
          <a:uFillTx/>
          <a:latin typeface="+mj-lt"/>
          <a:ea typeface="+mj-ea"/>
          <a:cs typeface="+mj-cs"/>
          <a:sym typeface="Arial"/>
        </a:defRPr>
      </a:lvl8pPr>
      <a:lvl9pPr marL="4114800" marR="0" indent="-3429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333E48"/>
        </a:buClr>
        <a:buSzPts val="1800"/>
        <a:buFont typeface="Arial"/>
        <a:buChar char="•"/>
        <a:tabLst/>
        <a:defRPr sz="1800" b="0" i="0" u="none" strike="noStrike" cap="none" spc="0" baseline="0">
          <a:solidFill>
            <a:srgbClr val="333E48"/>
          </a:solidFill>
          <a:uFillTx/>
          <a:latin typeface="+mj-lt"/>
          <a:ea typeface="+mj-ea"/>
          <a:cs typeface="+mj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academy.prosv.ru/life-safety-detail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104;p1"/>
          <p:cNvSpPr txBox="1"/>
          <p:nvPr/>
        </p:nvSpPr>
        <p:spPr>
          <a:xfrm>
            <a:off x="3618460" y="2083313"/>
            <a:ext cx="7310998" cy="14981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1750" tIns="21750" rIns="21750" bIns="21750" anchor="ctr">
            <a:spAutoFit/>
          </a:bodyPr>
          <a:lstStyle>
            <a:lvl1pPr>
              <a:lnSpc>
                <a:spcPct val="90000"/>
              </a:lnSpc>
              <a:defRPr sz="3200">
                <a:solidFill>
                  <a:srgbClr val="484C6A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</a:lstStyle>
          <a:p>
            <a:r>
              <a:rPr sz="3500" dirty="0" err="1"/>
              <a:t>Об</a:t>
            </a:r>
            <a:r>
              <a:rPr sz="3500" dirty="0"/>
              <a:t> </a:t>
            </a:r>
            <a:r>
              <a:rPr sz="3500" dirty="0" err="1"/>
              <a:t>образовательных</a:t>
            </a:r>
            <a:r>
              <a:rPr sz="3500" dirty="0"/>
              <a:t> </a:t>
            </a:r>
            <a:r>
              <a:rPr sz="3500" dirty="0" err="1"/>
              <a:t>сессиях</a:t>
            </a:r>
            <a:r>
              <a:rPr sz="3500" dirty="0"/>
              <a:t> </a:t>
            </a:r>
            <a:r>
              <a:rPr sz="3500" dirty="0" err="1"/>
              <a:t>для</a:t>
            </a:r>
            <a:r>
              <a:rPr sz="3500" dirty="0"/>
              <a:t> </a:t>
            </a:r>
            <a:r>
              <a:rPr sz="3500" dirty="0" err="1"/>
              <a:t>педагогов</a:t>
            </a:r>
            <a:r>
              <a:rPr sz="3500" dirty="0"/>
              <a:t> </a:t>
            </a:r>
            <a:r>
              <a:rPr sz="3500" dirty="0" err="1"/>
              <a:t>Центров</a:t>
            </a:r>
            <a:r>
              <a:rPr sz="3500" dirty="0"/>
              <a:t> «</a:t>
            </a:r>
            <a:r>
              <a:rPr sz="3500" dirty="0" err="1"/>
              <a:t>Точка</a:t>
            </a:r>
            <a:r>
              <a:rPr sz="3500" dirty="0"/>
              <a:t> </a:t>
            </a:r>
            <a:r>
              <a:rPr sz="3500" dirty="0" err="1"/>
              <a:t>роста</a:t>
            </a:r>
            <a:r>
              <a:rPr sz="3500" dirty="0"/>
              <a:t>»</a:t>
            </a:r>
          </a:p>
        </p:txBody>
      </p:sp>
      <p:sp>
        <p:nvSpPr>
          <p:cNvPr id="32" name="Google Shape;105;p1"/>
          <p:cNvSpPr txBox="1"/>
          <p:nvPr/>
        </p:nvSpPr>
        <p:spPr>
          <a:xfrm>
            <a:off x="3618462" y="4572172"/>
            <a:ext cx="8023181" cy="15812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1750" tIns="21750" rIns="21750" bIns="21750">
            <a:spAutoFit/>
          </a:bodyPr>
          <a:lstStyle/>
          <a:p>
            <a:pPr>
              <a:lnSpc>
                <a:spcPct val="90000"/>
              </a:lnSpc>
              <a:defRPr sz="1800">
                <a:solidFill>
                  <a:srgbClr val="FF0000"/>
                </a:solidFill>
              </a:defRPr>
            </a:pPr>
            <a:r>
              <a:rPr sz="3000" dirty="0"/>
              <a:t>Сергей Александрович </a:t>
            </a:r>
            <a:r>
              <a:rPr sz="3000" dirty="0" err="1" smtClean="0"/>
              <a:t>Ершов</a:t>
            </a:r>
            <a:endParaRPr lang="ru-RU" sz="3000" dirty="0" smtClean="0"/>
          </a:p>
          <a:p>
            <a:pPr>
              <a:lnSpc>
                <a:spcPct val="90000"/>
              </a:lnSpc>
              <a:defRPr sz="1800">
                <a:solidFill>
                  <a:srgbClr val="FF0000"/>
                </a:solidFill>
              </a:defRPr>
            </a:pPr>
            <a:r>
              <a:rPr sz="2700" dirty="0" err="1" smtClean="0">
                <a:solidFill>
                  <a:srgbClr val="484C6A"/>
                </a:solidFill>
              </a:rPr>
              <a:t>заместитель</a:t>
            </a:r>
            <a:r>
              <a:rPr sz="2700" dirty="0" smtClean="0">
                <a:solidFill>
                  <a:srgbClr val="484C6A"/>
                </a:solidFill>
              </a:rPr>
              <a:t> </a:t>
            </a:r>
            <a:r>
              <a:rPr sz="2700" dirty="0" err="1">
                <a:solidFill>
                  <a:srgbClr val="484C6A"/>
                </a:solidFill>
              </a:rPr>
              <a:t>руководителя</a:t>
            </a:r>
            <a:r>
              <a:rPr sz="2700" dirty="0">
                <a:solidFill>
                  <a:srgbClr val="484C6A"/>
                </a:solidFill>
              </a:rPr>
              <a:t> </a:t>
            </a:r>
            <a:r>
              <a:rPr sz="2700" dirty="0" err="1">
                <a:solidFill>
                  <a:srgbClr val="484C6A"/>
                </a:solidFill>
              </a:rPr>
              <a:t>Дирекции</a:t>
            </a:r>
            <a:r>
              <a:rPr sz="2700" dirty="0">
                <a:solidFill>
                  <a:srgbClr val="484C6A"/>
                </a:solidFill>
              </a:rPr>
              <a:t> </a:t>
            </a:r>
            <a:r>
              <a:rPr sz="2700" dirty="0" err="1">
                <a:solidFill>
                  <a:srgbClr val="484C6A"/>
                </a:solidFill>
              </a:rPr>
              <a:t>образовательных</a:t>
            </a:r>
            <a:r>
              <a:rPr sz="2700" dirty="0">
                <a:solidFill>
                  <a:srgbClr val="484C6A"/>
                </a:solidFill>
              </a:rPr>
              <a:t> </a:t>
            </a:r>
            <a:r>
              <a:rPr sz="2700" dirty="0" err="1">
                <a:solidFill>
                  <a:srgbClr val="484C6A"/>
                </a:solidFill>
              </a:rPr>
              <a:t>проектов</a:t>
            </a:r>
            <a:r>
              <a:rPr sz="2700" dirty="0">
                <a:solidFill>
                  <a:srgbClr val="484C6A"/>
                </a:solidFill>
              </a:rPr>
              <a:t> </a:t>
            </a:r>
            <a:endParaRPr lang="ru-RU" sz="2700" dirty="0" smtClean="0">
              <a:solidFill>
                <a:srgbClr val="484C6A"/>
              </a:solidFill>
            </a:endParaRPr>
          </a:p>
          <a:p>
            <a:pPr>
              <a:lnSpc>
                <a:spcPct val="90000"/>
              </a:lnSpc>
              <a:defRPr sz="1800">
                <a:solidFill>
                  <a:srgbClr val="FF0000"/>
                </a:solidFill>
              </a:defRPr>
            </a:pPr>
            <a:r>
              <a:rPr sz="2700" dirty="0" smtClean="0">
                <a:solidFill>
                  <a:srgbClr val="484C6A"/>
                </a:solidFill>
              </a:rPr>
              <a:t>ФГАУ </a:t>
            </a:r>
            <a:r>
              <a:rPr sz="2700" dirty="0">
                <a:solidFill>
                  <a:srgbClr val="484C6A"/>
                </a:solidFill>
              </a:rPr>
              <a:t>«</a:t>
            </a:r>
            <a:r>
              <a:rPr sz="2700" dirty="0" err="1">
                <a:solidFill>
                  <a:srgbClr val="484C6A"/>
                </a:solidFill>
              </a:rPr>
              <a:t>Фонд</a:t>
            </a:r>
            <a:r>
              <a:rPr sz="2700" dirty="0">
                <a:solidFill>
                  <a:srgbClr val="484C6A"/>
                </a:solidFill>
              </a:rPr>
              <a:t> </a:t>
            </a:r>
            <a:r>
              <a:rPr sz="2700" dirty="0" err="1">
                <a:solidFill>
                  <a:srgbClr val="484C6A"/>
                </a:solidFill>
              </a:rPr>
              <a:t>новых</a:t>
            </a:r>
            <a:r>
              <a:rPr sz="2700" dirty="0">
                <a:solidFill>
                  <a:srgbClr val="484C6A"/>
                </a:solidFill>
              </a:rPr>
              <a:t> </a:t>
            </a:r>
            <a:r>
              <a:rPr sz="2700" dirty="0" err="1">
                <a:solidFill>
                  <a:srgbClr val="484C6A"/>
                </a:solidFill>
              </a:rPr>
              <a:t>форм</a:t>
            </a:r>
            <a:r>
              <a:rPr sz="2700" dirty="0">
                <a:solidFill>
                  <a:srgbClr val="484C6A"/>
                </a:solidFill>
              </a:rPr>
              <a:t> </a:t>
            </a:r>
            <a:r>
              <a:rPr sz="2700" dirty="0" err="1">
                <a:solidFill>
                  <a:srgbClr val="484C6A"/>
                </a:solidFill>
              </a:rPr>
              <a:t>развития</a:t>
            </a:r>
            <a:r>
              <a:rPr sz="2700" dirty="0">
                <a:solidFill>
                  <a:srgbClr val="484C6A"/>
                </a:solidFill>
              </a:rPr>
              <a:t> образования»</a:t>
            </a:r>
            <a:endParaRPr sz="2700" dirty="0"/>
          </a:p>
        </p:txBody>
      </p:sp>
      <p:sp>
        <p:nvSpPr>
          <p:cNvPr id="33" name="Google Shape;12;p11"/>
          <p:cNvSpPr/>
          <p:nvPr/>
        </p:nvSpPr>
        <p:spPr>
          <a:xfrm rot="18900000">
            <a:off x="-1438871" y="3315439"/>
            <a:ext cx="5429032" cy="19015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7610" y="0"/>
                </a:lnTo>
                <a:lnTo>
                  <a:pt x="21600" y="0"/>
                </a:lnTo>
                <a:lnTo>
                  <a:pt x="13990" y="21600"/>
                </a:lnTo>
                <a:close/>
              </a:path>
            </a:pathLst>
          </a:custGeom>
          <a:solidFill>
            <a:srgbClr val="FF0000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34" name="Google Shape;13;p11"/>
          <p:cNvSpPr txBox="1"/>
          <p:nvPr/>
        </p:nvSpPr>
        <p:spPr>
          <a:xfrm>
            <a:off x="550355" y="4181211"/>
            <a:ext cx="1658372" cy="5444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1750" tIns="21750" rIns="21750" bIns="21750">
            <a:spAutoFit/>
          </a:bodyPr>
          <a:lstStyle/>
          <a:p>
            <a:pPr>
              <a:defRPr sz="1700">
                <a:solidFill>
                  <a:srgbClr val="FFFFFF"/>
                </a:solidFill>
              </a:defRPr>
            </a:pPr>
            <a:r>
              <a:t>6-7 ноября</a:t>
            </a:r>
          </a:p>
          <a:p>
            <a:pPr>
              <a:defRPr sz="1700">
                <a:solidFill>
                  <a:srgbClr val="FFFFFF"/>
                </a:solidFill>
              </a:defRPr>
            </a:pPr>
            <a:r>
              <a:t>Москва</a:t>
            </a:r>
          </a:p>
        </p:txBody>
      </p:sp>
      <p:sp>
        <p:nvSpPr>
          <p:cNvPr id="35" name="Google Shape;14;p11"/>
          <p:cNvSpPr txBox="1"/>
          <p:nvPr/>
        </p:nvSpPr>
        <p:spPr>
          <a:xfrm>
            <a:off x="6832148" y="523583"/>
            <a:ext cx="5029721" cy="5840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1750" tIns="21750" rIns="21750" bIns="21750">
            <a:spAutoFit/>
          </a:bodyPr>
          <a:lstStyle/>
          <a:p>
            <a:pPr>
              <a:lnSpc>
                <a:spcPct val="90000"/>
              </a:lnSpc>
              <a:defRPr sz="1300">
                <a:solidFill>
                  <a:srgbClr val="FF0000"/>
                </a:solidFill>
                <a:latin typeface="Arial Black"/>
                <a:ea typeface="Arial Black"/>
                <a:cs typeface="Arial Black"/>
                <a:sym typeface="Arial Black"/>
              </a:defRPr>
            </a:pPr>
            <a:r>
              <a:rPr dirty="0"/>
              <a:t>I </a:t>
            </a:r>
            <a:r>
              <a:rPr dirty="0" err="1"/>
              <a:t>Всероссийский</a:t>
            </a:r>
            <a:r>
              <a:rPr dirty="0"/>
              <a:t> </a:t>
            </a:r>
            <a:r>
              <a:rPr dirty="0" err="1"/>
              <a:t>Форум</a:t>
            </a:r>
            <a:r>
              <a:rPr dirty="0"/>
              <a:t> </a:t>
            </a:r>
            <a:r>
              <a:rPr dirty="0" err="1"/>
              <a:t>Центров</a:t>
            </a:r>
            <a:r>
              <a:rPr dirty="0"/>
              <a:t> «</a:t>
            </a:r>
            <a:r>
              <a:rPr dirty="0" err="1"/>
              <a:t>Точка</a:t>
            </a:r>
            <a:r>
              <a:rPr dirty="0"/>
              <a:t> </a:t>
            </a:r>
            <a:r>
              <a:rPr dirty="0" err="1"/>
              <a:t>роста</a:t>
            </a:r>
            <a:r>
              <a:rPr dirty="0"/>
              <a:t>» </a:t>
            </a:r>
          </a:p>
          <a:p>
            <a:pPr>
              <a:lnSpc>
                <a:spcPct val="90000"/>
              </a:lnSpc>
              <a:defRPr sz="1300">
                <a:solidFill>
                  <a:srgbClr val="FF0000"/>
                </a:solidFill>
                <a:latin typeface="Arial Black"/>
                <a:ea typeface="Arial Black"/>
                <a:cs typeface="Arial Black"/>
                <a:sym typeface="Arial Black"/>
              </a:defRPr>
            </a:pPr>
            <a:r>
              <a:rPr sz="1300" dirty="0">
                <a:solidFill>
                  <a:srgbClr val="484C6A"/>
                </a:solidFill>
                <a:latin typeface="Arial Black"/>
                <a:ea typeface="Arial Black"/>
                <a:cs typeface="Arial Black"/>
              </a:rPr>
              <a:t>«</a:t>
            </a:r>
            <a:r>
              <a:rPr sz="1300" dirty="0" err="1">
                <a:solidFill>
                  <a:srgbClr val="484C6A"/>
                </a:solidFill>
                <a:latin typeface="Arial Black"/>
                <a:ea typeface="Arial Black"/>
                <a:cs typeface="Arial Black"/>
              </a:rPr>
              <a:t>Национальный</a:t>
            </a:r>
            <a:r>
              <a:rPr sz="1300" dirty="0">
                <a:solidFill>
                  <a:srgbClr val="484C6A"/>
                </a:solidFill>
                <a:latin typeface="Arial Black"/>
                <a:ea typeface="Arial Black"/>
                <a:cs typeface="Arial Black"/>
              </a:rPr>
              <a:t> </a:t>
            </a:r>
            <a:r>
              <a:rPr dirty="0" err="1">
                <a:solidFill>
                  <a:srgbClr val="484C6A"/>
                </a:solidFill>
              </a:rPr>
              <a:t>проект</a:t>
            </a:r>
            <a:r>
              <a:rPr dirty="0">
                <a:solidFill>
                  <a:srgbClr val="484C6A"/>
                </a:solidFill>
              </a:rPr>
              <a:t> «Образование»: </a:t>
            </a:r>
            <a:br>
              <a:rPr dirty="0">
                <a:solidFill>
                  <a:srgbClr val="484C6A"/>
                </a:solidFill>
              </a:rPr>
            </a:br>
            <a:r>
              <a:rPr dirty="0" err="1">
                <a:solidFill>
                  <a:srgbClr val="484C6A"/>
                </a:solidFill>
              </a:rPr>
              <a:t>сообщество</a:t>
            </a:r>
            <a:r>
              <a:rPr dirty="0">
                <a:solidFill>
                  <a:srgbClr val="484C6A"/>
                </a:solidFill>
              </a:rPr>
              <a:t>, </a:t>
            </a:r>
            <a:r>
              <a:rPr dirty="0" err="1">
                <a:solidFill>
                  <a:srgbClr val="484C6A"/>
                </a:solidFill>
              </a:rPr>
              <a:t>команда</a:t>
            </a:r>
            <a:r>
              <a:rPr dirty="0">
                <a:solidFill>
                  <a:srgbClr val="484C6A"/>
                </a:solidFill>
              </a:rPr>
              <a:t>, </a:t>
            </a:r>
            <a:r>
              <a:rPr dirty="0" err="1">
                <a:solidFill>
                  <a:srgbClr val="484C6A"/>
                </a:solidFill>
              </a:rPr>
              <a:t>результат</a:t>
            </a:r>
            <a:r>
              <a:rPr dirty="0">
                <a:solidFill>
                  <a:srgbClr val="484C6A"/>
                </a:solidFill>
              </a:rPr>
              <a:t>»</a:t>
            </a:r>
          </a:p>
        </p:txBody>
      </p:sp>
      <p:grpSp>
        <p:nvGrpSpPr>
          <p:cNvPr id="40" name="Google Shape;16;p11"/>
          <p:cNvGrpSpPr/>
          <p:nvPr/>
        </p:nvGrpSpPr>
        <p:grpSpPr>
          <a:xfrm>
            <a:off x="638091" y="445605"/>
            <a:ext cx="5810335" cy="715633"/>
            <a:chOff x="0" y="-1"/>
            <a:chExt cx="5810334" cy="715631"/>
          </a:xfrm>
        </p:grpSpPr>
        <p:pic>
          <p:nvPicPr>
            <p:cNvPr id="36" name="Google Shape;17;p11" descr="Google Shape;17;p11"/>
            <p:cNvPicPr>
              <a:picLocks noChangeAspect="1"/>
            </p:cNvPicPr>
            <p:nvPr/>
          </p:nvPicPr>
          <p:blipFill>
            <a:blip r:embed="rId2">
              <a:extLst/>
            </a:blip>
            <a:srcRect l="24551" t="8280" r="22364" b="76274"/>
            <a:stretch>
              <a:fillRect/>
            </a:stretch>
          </p:blipFill>
          <p:spPr>
            <a:xfrm>
              <a:off x="4048143" y="-2"/>
              <a:ext cx="1762191" cy="715632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37" name="Google Shape;18;p11" descr="Google Shape;18;p11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-1" y="35891"/>
              <a:ext cx="521270" cy="59503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38" name="Google Shape;19;p11" descr="Google Shape;19;p11"/>
            <p:cNvPicPr>
              <a:picLocks noChangeAspect="1"/>
            </p:cNvPicPr>
            <p:nvPr/>
          </p:nvPicPr>
          <p:blipFill>
            <a:blip r:embed="rId4">
              <a:extLst/>
            </a:blip>
            <a:srcRect l="25630" t="4991" r="14409" b="63830"/>
            <a:stretch>
              <a:fillRect/>
            </a:stretch>
          </p:blipFill>
          <p:spPr>
            <a:xfrm>
              <a:off x="2961478" y="35891"/>
              <a:ext cx="873482" cy="55069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39" name="Google Shape;20;p11" descr="Google Shape;20;p11"/>
            <p:cNvPicPr>
              <a:picLocks noChangeAspect="1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945011" y="132592"/>
              <a:ext cx="1559073" cy="45399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41" name="Прямая соединительная линия 2"/>
          <p:cNvSpPr/>
          <p:nvPr/>
        </p:nvSpPr>
        <p:spPr>
          <a:xfrm>
            <a:off x="3596685" y="4181211"/>
            <a:ext cx="7354547" cy="2"/>
          </a:xfrm>
          <a:prstGeom prst="line">
            <a:avLst/>
          </a:prstGeom>
          <a:ln w="57150">
            <a:solidFill>
              <a:srgbClr val="FF0000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111;p2"/>
          <p:cNvSpPr txBox="1">
            <a:spLocks noGrp="1"/>
          </p:cNvSpPr>
          <p:nvPr>
            <p:ph type="title"/>
          </p:nvPr>
        </p:nvSpPr>
        <p:spPr>
          <a:xfrm>
            <a:off x="1104899" y="365125"/>
            <a:ext cx="8729982" cy="917575"/>
          </a:xfrm>
          <a:prstGeom prst="rect">
            <a:avLst/>
          </a:prstGeom>
        </p:spPr>
        <p:txBody>
          <a:bodyPr/>
          <a:lstStyle>
            <a:lvl1pPr>
              <a:defRPr sz="2800" b="0">
                <a:solidFill>
                  <a:srgbClr val="484C6A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</a:lstStyle>
          <a:p>
            <a:r>
              <a:t>Онлайн-курсы</a:t>
            </a:r>
          </a:p>
        </p:txBody>
      </p:sp>
      <p:sp>
        <p:nvSpPr>
          <p:cNvPr id="44" name="«Гибкие компетенции проектной деятельности»"/>
          <p:cNvSpPr txBox="1"/>
          <p:nvPr/>
        </p:nvSpPr>
        <p:spPr>
          <a:xfrm>
            <a:off x="1112651" y="1320322"/>
            <a:ext cx="7461247" cy="4743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2600"/>
            </a:lvl1pPr>
          </a:lstStyle>
          <a:p>
            <a:r>
              <a:t>«Гибкие компетенции проектной деятельности»</a:t>
            </a:r>
          </a:p>
        </p:txBody>
      </p:sp>
      <p:sp>
        <p:nvSpPr>
          <p:cNvPr id="45" name="https://np-education.ru"/>
          <p:cNvSpPr txBox="1"/>
          <p:nvPr/>
        </p:nvSpPr>
        <p:spPr>
          <a:xfrm>
            <a:off x="4315509" y="2188324"/>
            <a:ext cx="3975803" cy="4862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sz="2800" b="1"/>
            </a:lvl1pPr>
          </a:lstStyle>
          <a:p>
            <a:r>
              <a:t>https://np-education.ru</a:t>
            </a:r>
          </a:p>
        </p:txBody>
      </p:sp>
      <p:sp>
        <p:nvSpPr>
          <p:cNvPr id="46" name="Открыт для всех…"/>
          <p:cNvSpPr txBox="1">
            <a:spLocks noGrp="1"/>
          </p:cNvSpPr>
          <p:nvPr>
            <p:ph type="body" idx="1"/>
          </p:nvPr>
        </p:nvSpPr>
        <p:spPr>
          <a:xfrm>
            <a:off x="591274" y="3031341"/>
            <a:ext cx="9757232" cy="370545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28600" indent="-228600">
              <a:lnSpc>
                <a:spcPct val="150000"/>
              </a:lnSpc>
              <a:spcBef>
                <a:spcPts val="0"/>
              </a:spcBef>
              <a:buClr>
                <a:srgbClr val="FF0000"/>
              </a:buClr>
              <a:buSzPts val="2800"/>
              <a:defRPr sz="2800"/>
            </a:pPr>
            <a:r>
              <a:rPr dirty="0" err="1"/>
              <a:t>Открыт</a:t>
            </a:r>
            <a:r>
              <a:rPr dirty="0"/>
              <a:t> </a:t>
            </a:r>
            <a:r>
              <a:rPr dirty="0" err="1"/>
              <a:t>для</a:t>
            </a:r>
            <a:r>
              <a:rPr dirty="0"/>
              <a:t> </a:t>
            </a:r>
            <a:r>
              <a:rPr dirty="0" err="1"/>
              <a:t>всех</a:t>
            </a:r>
            <a:endParaRPr dirty="0"/>
          </a:p>
          <a:p>
            <a:pPr marL="228600" indent="-228600">
              <a:lnSpc>
                <a:spcPct val="150000"/>
              </a:lnSpc>
              <a:buClr>
                <a:srgbClr val="FF0000"/>
              </a:buClr>
              <a:buSzPts val="2800"/>
              <a:defRPr sz="2800"/>
            </a:pPr>
            <a:r>
              <a:rPr dirty="0" err="1"/>
              <a:t>Удостоверения</a:t>
            </a:r>
            <a:r>
              <a:rPr dirty="0"/>
              <a:t> </a:t>
            </a:r>
            <a:r>
              <a:rPr dirty="0" err="1"/>
              <a:t>не</a:t>
            </a:r>
            <a:r>
              <a:rPr dirty="0"/>
              <a:t> </a:t>
            </a:r>
            <a:r>
              <a:rPr dirty="0" err="1"/>
              <a:t>выдаем</a:t>
            </a:r>
            <a:endParaRPr dirty="0"/>
          </a:p>
          <a:p>
            <a:pPr marL="228600" indent="-228600">
              <a:lnSpc>
                <a:spcPct val="150000"/>
              </a:lnSpc>
              <a:buClr>
                <a:srgbClr val="FF0000"/>
              </a:buClr>
              <a:buSzPts val="2800"/>
              <a:defRPr sz="2800"/>
            </a:pPr>
            <a:r>
              <a:rPr lang="ru-RU" dirty="0" smtClean="0"/>
              <a:t>При регистрации необходимо указать принадлежность к  Центру «Т</a:t>
            </a:r>
            <a:r>
              <a:rPr dirty="0" err="1" smtClean="0"/>
              <a:t>очк</a:t>
            </a:r>
            <a:r>
              <a:rPr lang="ru-RU" dirty="0" smtClean="0"/>
              <a:t>а</a:t>
            </a:r>
            <a:r>
              <a:rPr dirty="0" smtClean="0"/>
              <a:t> </a:t>
            </a:r>
            <a:r>
              <a:rPr dirty="0" err="1" smtClean="0"/>
              <a:t>роста</a:t>
            </a:r>
            <a:r>
              <a:rPr lang="ru-RU" dirty="0" smtClean="0"/>
              <a:t>"</a:t>
            </a:r>
            <a:endParaRPr dirty="0"/>
          </a:p>
          <a:p>
            <a:pPr marL="228600" indent="-228600">
              <a:lnSpc>
                <a:spcPct val="150000"/>
              </a:lnSpc>
              <a:buClr>
                <a:srgbClr val="FF0000"/>
              </a:buClr>
              <a:buSzPts val="2800"/>
              <a:defRPr sz="2800"/>
            </a:pPr>
            <a:r>
              <a:rPr dirty="0" smtClean="0"/>
              <a:t>Д</a:t>
            </a:r>
            <a:r>
              <a:rPr lang="ru-RU" dirty="0" err="1" smtClean="0"/>
              <a:t>омашнего</a:t>
            </a:r>
            <a:r>
              <a:rPr lang="ru-RU" dirty="0" smtClean="0"/>
              <a:t> задания</a:t>
            </a:r>
            <a:r>
              <a:rPr dirty="0" smtClean="0"/>
              <a:t> </a:t>
            </a:r>
            <a:r>
              <a:rPr dirty="0" err="1"/>
              <a:t>нет</a:t>
            </a:r>
            <a:r>
              <a:rPr dirty="0"/>
              <a:t>, </a:t>
            </a:r>
            <a:r>
              <a:rPr dirty="0" err="1"/>
              <a:t>есть</a:t>
            </a:r>
            <a:r>
              <a:rPr dirty="0"/>
              <a:t> </a:t>
            </a:r>
            <a:r>
              <a:rPr dirty="0" err="1"/>
              <a:t>только</a:t>
            </a:r>
            <a:r>
              <a:rPr dirty="0"/>
              <a:t> </a:t>
            </a:r>
            <a:r>
              <a:rPr dirty="0" err="1"/>
              <a:t>тесты</a:t>
            </a:r>
            <a:endParaRPr dirty="0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111;p2"/>
          <p:cNvSpPr txBox="1">
            <a:spLocks noGrp="1"/>
          </p:cNvSpPr>
          <p:nvPr>
            <p:ph type="title"/>
          </p:nvPr>
        </p:nvSpPr>
        <p:spPr>
          <a:xfrm>
            <a:off x="1104899" y="365125"/>
            <a:ext cx="8729982" cy="917575"/>
          </a:xfrm>
          <a:prstGeom prst="rect">
            <a:avLst/>
          </a:prstGeom>
        </p:spPr>
        <p:txBody>
          <a:bodyPr/>
          <a:lstStyle>
            <a:lvl1pPr>
              <a:defRPr sz="2800" b="0">
                <a:solidFill>
                  <a:srgbClr val="484C6A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</a:lstStyle>
          <a:p>
            <a:r>
              <a:t>ОБЖ</a:t>
            </a:r>
          </a:p>
        </p:txBody>
      </p:sp>
      <p:sp>
        <p:nvSpPr>
          <p:cNvPr id="49" name="Обучение педагогов проводится в два этапа:…"/>
          <p:cNvSpPr txBox="1">
            <a:spLocks noGrp="1"/>
          </p:cNvSpPr>
          <p:nvPr>
            <p:ph type="body" idx="1"/>
          </p:nvPr>
        </p:nvSpPr>
        <p:spPr>
          <a:xfrm>
            <a:off x="557407" y="2116941"/>
            <a:ext cx="11366229" cy="4097038"/>
          </a:xfrm>
          <a:prstGeom prst="rect">
            <a:avLst/>
          </a:prstGeom>
        </p:spPr>
        <p:txBody>
          <a:bodyPr/>
          <a:lstStyle/>
          <a:p>
            <a:pPr marL="0" indent="450215" algn="just" defTabSz="449580">
              <a:lnSpc>
                <a:spcPct val="150000"/>
              </a:lnSpc>
              <a:spcBef>
                <a:spcPts val="0"/>
              </a:spcBef>
              <a:buClrTx/>
              <a:buSzTx/>
              <a:buFontTx/>
              <a:buNone/>
              <a:defRPr sz="3000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t>Обучение педагогов проводится в два этапа: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751004" indent="-300789" algn="just" defTabSz="449580">
              <a:lnSpc>
                <a:spcPct val="150000"/>
              </a:lnSpc>
              <a:spcBef>
                <a:spcPts val="0"/>
              </a:spcBef>
              <a:buClrTx/>
              <a:buSzPct val="100000"/>
              <a:buFontTx/>
              <a:defRPr sz="3000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t>с 20.11.2019 по 26.11.2019 дистанционный этап обучения;</a:t>
            </a:r>
          </a:p>
          <a:p>
            <a:pPr marL="751004" indent="-300789" algn="just" defTabSz="449580">
              <a:lnSpc>
                <a:spcPct val="150000"/>
              </a:lnSpc>
              <a:spcBef>
                <a:spcPts val="0"/>
              </a:spcBef>
              <a:buClrTx/>
              <a:buSzPct val="100000"/>
              <a:buFontTx/>
              <a:defRPr sz="3000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t>с 02.12.2019 по 13.12.2019 очный этап обучения (несколько потоков), 13 центров подготовки МЧС</a:t>
            </a:r>
          </a:p>
          <a:p>
            <a:pPr marL="751004" indent="-300789" algn="just" defTabSz="449580">
              <a:lnSpc>
                <a:spcPct val="150000"/>
              </a:lnSpc>
              <a:spcBef>
                <a:spcPts val="0"/>
              </a:spcBef>
              <a:buClrTx/>
              <a:buSzPct val="100000"/>
              <a:buFontTx/>
              <a:defRPr sz="3000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pPr>
            <a:endParaRPr/>
          </a:p>
          <a:p>
            <a:pPr marL="0" indent="0" defTabSz="449580">
              <a:lnSpc>
                <a:spcPct val="100000"/>
              </a:lnSpc>
              <a:spcBef>
                <a:spcPts val="0"/>
              </a:spcBef>
              <a:buClrTx/>
              <a:buSzTx/>
              <a:buFontTx/>
              <a:buNone/>
              <a:defRPr sz="3000"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/>
              </a:rPr>
              <a:t>https://academy.prosv.ru/life-safety-details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111;p2"/>
          <p:cNvSpPr txBox="1">
            <a:spLocks noGrp="1"/>
          </p:cNvSpPr>
          <p:nvPr>
            <p:ph type="title"/>
          </p:nvPr>
        </p:nvSpPr>
        <p:spPr>
          <a:xfrm>
            <a:off x="1104899" y="365125"/>
            <a:ext cx="8729982" cy="917575"/>
          </a:xfrm>
          <a:prstGeom prst="rect">
            <a:avLst/>
          </a:prstGeom>
        </p:spPr>
        <p:txBody>
          <a:bodyPr/>
          <a:lstStyle>
            <a:lvl1pPr>
              <a:defRPr sz="2800" b="0">
                <a:solidFill>
                  <a:srgbClr val="484C6A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</a:lstStyle>
          <a:p>
            <a:r>
              <a:t>Самые частые вопросы?</a:t>
            </a:r>
          </a:p>
        </p:txBody>
      </p:sp>
      <p:sp>
        <p:nvSpPr>
          <p:cNvPr id="52" name="Можно ли работать если не прошел онлайн курс?…"/>
          <p:cNvSpPr txBox="1">
            <a:spLocks noGrp="1"/>
          </p:cNvSpPr>
          <p:nvPr>
            <p:ph type="body" idx="1"/>
          </p:nvPr>
        </p:nvSpPr>
        <p:spPr>
          <a:xfrm>
            <a:off x="591274" y="1998408"/>
            <a:ext cx="11253583" cy="4782242"/>
          </a:xfrm>
          <a:prstGeom prst="rect">
            <a:avLst/>
          </a:prstGeom>
        </p:spPr>
        <p:txBody>
          <a:bodyPr/>
          <a:lstStyle/>
          <a:p>
            <a:pPr marL="228600" indent="-228600">
              <a:lnSpc>
                <a:spcPct val="150000"/>
              </a:lnSpc>
              <a:spcBef>
                <a:spcPts val="0"/>
              </a:spcBef>
              <a:buClr>
                <a:srgbClr val="FF0000"/>
              </a:buClr>
              <a:buSzPts val="2800"/>
              <a:defRPr sz="2800"/>
            </a:pPr>
            <a:r>
              <a:t>Можно ли работать если не прошел онлайн курс?</a:t>
            </a:r>
          </a:p>
          <a:p>
            <a:pPr marL="228600" indent="-228600">
              <a:lnSpc>
                <a:spcPct val="150000"/>
              </a:lnSpc>
              <a:buClr>
                <a:srgbClr val="FF0000"/>
              </a:buClr>
              <a:buSzPts val="2800"/>
              <a:defRPr sz="2800"/>
            </a:pPr>
            <a:r>
              <a:t>Будет ли обучение технологии в 2020 году?</a:t>
            </a:r>
          </a:p>
          <a:p>
            <a:pPr marL="228600" indent="-228600">
              <a:lnSpc>
                <a:spcPct val="150000"/>
              </a:lnSpc>
              <a:buClr>
                <a:srgbClr val="FF0000"/>
              </a:buClr>
              <a:buSzPts val="2800"/>
              <a:defRPr sz="2800"/>
            </a:pPr>
            <a:r>
              <a:t>Будет ли повторное обучение тех кто обучился?</a:t>
            </a:r>
          </a:p>
          <a:p>
            <a:pPr marL="228600" indent="-228600">
              <a:lnSpc>
                <a:spcPct val="150000"/>
              </a:lnSpc>
              <a:buClr>
                <a:srgbClr val="FF0000"/>
              </a:buClr>
              <a:buSzPts val="2800"/>
              <a:defRPr sz="2800"/>
            </a:pPr>
            <a:r>
              <a:t>Что делать если педагог прошедший обучение теперь не работает?</a:t>
            </a:r>
          </a:p>
          <a:p>
            <a:pPr marL="228600" indent="-228600">
              <a:lnSpc>
                <a:spcPct val="150000"/>
              </a:lnSpc>
              <a:buClr>
                <a:srgbClr val="FF0000"/>
              </a:buClr>
              <a:buSzPts val="2800"/>
              <a:defRPr sz="2800"/>
            </a:pPr>
            <a:r>
              <a:t>Когда будет обучение информатиков?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Тема Office">
  <a:themeElements>
    <a:clrScheme name="Тема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Тема Office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Тема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Тема Office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158</Words>
  <Application>Microsoft Office PowerPoint</Application>
  <PresentationFormat>Широкоэкранный</PresentationFormat>
  <Paragraphs>27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Arial Black</vt:lpstr>
      <vt:lpstr>Calibri</vt:lpstr>
      <vt:lpstr>Times</vt:lpstr>
      <vt:lpstr>Times New Roman</vt:lpstr>
      <vt:lpstr>Тема Office</vt:lpstr>
      <vt:lpstr>Презентация PowerPoint</vt:lpstr>
      <vt:lpstr>Онлайн-курсы</vt:lpstr>
      <vt:lpstr>ОБЖ</vt:lpstr>
      <vt:lpstr>Самые частые вопросы?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Лариса Сулима</cp:lastModifiedBy>
  <cp:revision>2</cp:revision>
  <dcterms:modified xsi:type="dcterms:W3CDTF">2019-11-11T08:30:38Z</dcterms:modified>
</cp:coreProperties>
</file>