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91;p12"/>
          <p:cNvSpPr/>
          <p:nvPr/>
        </p:nvSpPr>
        <p:spPr>
          <a:xfrm rot="18919285">
            <a:off x="-547868" y="792195"/>
            <a:ext cx="1846768" cy="7687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9017" y="0"/>
                </a:lnTo>
                <a:lnTo>
                  <a:pt x="21600" y="0"/>
                </a:lnTo>
                <a:lnTo>
                  <a:pt x="12583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pic>
        <p:nvPicPr>
          <p:cNvPr id="19" name="Google Shape;92;p12" descr="Google Shape;92;p1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190605" y="258760"/>
            <a:ext cx="1675733" cy="626612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rgbClr val="333E48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indent="-342900">
              <a:buClr>
                <a:srgbClr val="333E48"/>
              </a:buClr>
              <a:buSzPts val="1800"/>
              <a:defRPr sz="1800">
                <a:solidFill>
                  <a:srgbClr val="333E48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914400" indent="-342900">
              <a:buClr>
                <a:srgbClr val="333E48"/>
              </a:buClr>
              <a:buSzPts val="1800"/>
              <a:defRPr sz="1800">
                <a:solidFill>
                  <a:srgbClr val="333E48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1371600" indent="-342900">
              <a:buClr>
                <a:srgbClr val="333E48"/>
              </a:buClr>
              <a:buSzPts val="1800"/>
              <a:defRPr sz="1800">
                <a:solidFill>
                  <a:srgbClr val="333E48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828800" indent="-342900">
              <a:buClr>
                <a:srgbClr val="333E48"/>
              </a:buClr>
              <a:buSzPts val="1800"/>
              <a:defRPr sz="1800">
                <a:solidFill>
                  <a:srgbClr val="333E48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2286000" indent="-342900">
              <a:buClr>
                <a:srgbClr val="333E48"/>
              </a:buClr>
              <a:buSzPts val="1800"/>
              <a:defRPr sz="1800">
                <a:solidFill>
                  <a:srgbClr val="333E48"/>
                </a:solidFill>
                <a:latin typeface="+mn-lt"/>
                <a:ea typeface="+mn-ea"/>
                <a:cs typeface="+mn-cs"/>
                <a:sym typeface="Arial"/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746538" y="6362700"/>
            <a:ext cx="343864" cy="358100"/>
          </a:xfrm>
          <a:prstGeom prst="rect">
            <a:avLst/>
          </a:prstGeom>
        </p:spPr>
        <p:txBody>
          <a:bodyPr anchor="t"/>
          <a:lstStyle>
            <a:lvl1pPr>
              <a:defRPr sz="1800">
                <a:solidFill>
                  <a:srgbClr val="FF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699" tIns="45699" rIns="45699" bIns="4569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4572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77900" marR="0" indent="-4445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513839" marR="0" indent="-4978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2019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4765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9337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3909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8481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305300" marR="0" indent="-533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rgbClr val="000000"/>
        </a:buClr>
        <a:buSzPts val="28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lck.ru/Jorup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enti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nti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104;p1"/>
          <p:cNvSpPr txBox="1"/>
          <p:nvPr/>
        </p:nvSpPr>
        <p:spPr>
          <a:xfrm>
            <a:off x="3618461" y="1496197"/>
            <a:ext cx="7310996" cy="2672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>
              <a:lnSpc>
                <a:spcPct val="90000"/>
              </a:lnSpc>
              <a:defRPr sz="320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Подходы к формированию образовательных программ </a:t>
            </a:r>
            <a:br/>
            <a:r>
              <a:t>по предметной области «Технология» и учебному предмету «Информатика»</a:t>
            </a:r>
          </a:p>
        </p:txBody>
      </p:sp>
      <p:sp>
        <p:nvSpPr>
          <p:cNvPr id="32" name="Google Shape;105;p1"/>
          <p:cNvSpPr txBox="1"/>
          <p:nvPr/>
        </p:nvSpPr>
        <p:spPr>
          <a:xfrm>
            <a:off x="3618462" y="4572173"/>
            <a:ext cx="8023181" cy="17473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FF0000"/>
                </a:solidFill>
              </a:defRPr>
            </a:pPr>
            <a:r>
              <a:rPr dirty="0"/>
              <a:t>Сергей Александрович </a:t>
            </a:r>
            <a:r>
              <a:rPr dirty="0" err="1"/>
              <a:t>Ершов</a:t>
            </a:r>
            <a:r>
              <a:rPr dirty="0"/>
              <a:t> </a:t>
            </a:r>
            <a:r>
              <a:rPr dirty="0">
                <a:solidFill>
                  <a:srgbClr val="484C6A"/>
                </a:solidFill>
              </a:rPr>
              <a:t>– </a:t>
            </a:r>
            <a:r>
              <a:rPr dirty="0" err="1">
                <a:solidFill>
                  <a:srgbClr val="484C6A"/>
                </a:solidFill>
              </a:rPr>
              <a:t>заместитель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руководителя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Дирекции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образовательных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проектов</a:t>
            </a:r>
            <a:r>
              <a:rPr dirty="0">
                <a:solidFill>
                  <a:srgbClr val="484C6A"/>
                </a:solidFill>
              </a:rPr>
              <a:t> ФГАУ «</a:t>
            </a:r>
            <a:r>
              <a:rPr dirty="0" err="1">
                <a:solidFill>
                  <a:srgbClr val="484C6A"/>
                </a:solidFill>
              </a:rPr>
              <a:t>Фонд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новых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форм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развития</a:t>
            </a:r>
            <a:r>
              <a:rPr dirty="0">
                <a:solidFill>
                  <a:srgbClr val="484C6A"/>
                </a:solidFill>
              </a:rPr>
              <a:t> образования»</a:t>
            </a:r>
            <a:endParaRPr sz="1200" dirty="0"/>
          </a:p>
          <a:p>
            <a:pPr>
              <a:lnSpc>
                <a:spcPct val="90000"/>
              </a:lnSpc>
              <a:defRPr sz="1800">
                <a:solidFill>
                  <a:srgbClr val="FF0000"/>
                </a:solidFill>
              </a:defRPr>
            </a:pPr>
            <a:r>
              <a:rPr dirty="0"/>
              <a:t>Антон Юрьевич </a:t>
            </a:r>
            <a:r>
              <a:rPr dirty="0" err="1"/>
              <a:t>Быстров</a:t>
            </a:r>
            <a:r>
              <a:rPr dirty="0"/>
              <a:t> </a:t>
            </a:r>
            <a:r>
              <a:rPr dirty="0">
                <a:solidFill>
                  <a:srgbClr val="484C6A"/>
                </a:solidFill>
              </a:rPr>
              <a:t>– </a:t>
            </a:r>
            <a:r>
              <a:rPr dirty="0" err="1">
                <a:solidFill>
                  <a:srgbClr val="484C6A"/>
                </a:solidFill>
              </a:rPr>
              <a:t>заместитель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руководителя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Департамента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внедрения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инновационных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проектов</a:t>
            </a:r>
            <a:r>
              <a:rPr dirty="0">
                <a:solidFill>
                  <a:srgbClr val="484C6A"/>
                </a:solidFill>
              </a:rPr>
              <a:t> и </a:t>
            </a:r>
            <a:r>
              <a:rPr dirty="0" err="1">
                <a:solidFill>
                  <a:srgbClr val="484C6A"/>
                </a:solidFill>
              </a:rPr>
              <a:t>сопровождения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реализации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образовательных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программ</a:t>
            </a:r>
            <a:r>
              <a:rPr dirty="0">
                <a:solidFill>
                  <a:srgbClr val="484C6A"/>
                </a:solidFill>
              </a:rPr>
              <a:t> ФГАУ «</a:t>
            </a:r>
            <a:r>
              <a:rPr dirty="0" err="1">
                <a:solidFill>
                  <a:srgbClr val="484C6A"/>
                </a:solidFill>
              </a:rPr>
              <a:t>Фонд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новых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форм</a:t>
            </a:r>
            <a:r>
              <a:rPr dirty="0">
                <a:solidFill>
                  <a:srgbClr val="484C6A"/>
                </a:solidFill>
              </a:rPr>
              <a:t> </a:t>
            </a:r>
            <a:r>
              <a:rPr dirty="0" err="1">
                <a:solidFill>
                  <a:srgbClr val="484C6A"/>
                </a:solidFill>
              </a:rPr>
              <a:t>развития</a:t>
            </a:r>
            <a:r>
              <a:rPr dirty="0">
                <a:solidFill>
                  <a:srgbClr val="484C6A"/>
                </a:solidFill>
              </a:rPr>
              <a:t> образования»</a:t>
            </a:r>
          </a:p>
        </p:txBody>
      </p:sp>
      <p:sp>
        <p:nvSpPr>
          <p:cNvPr id="33" name="Google Shape;12;p11"/>
          <p:cNvSpPr/>
          <p:nvPr/>
        </p:nvSpPr>
        <p:spPr>
          <a:xfrm rot="18900000">
            <a:off x="-1438871" y="3315439"/>
            <a:ext cx="5429031" cy="1901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7610" y="0"/>
                </a:lnTo>
                <a:lnTo>
                  <a:pt x="21600" y="0"/>
                </a:lnTo>
                <a:lnTo>
                  <a:pt x="13990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sp>
        <p:nvSpPr>
          <p:cNvPr id="34" name="Google Shape;13;p11"/>
          <p:cNvSpPr txBox="1"/>
          <p:nvPr/>
        </p:nvSpPr>
        <p:spPr>
          <a:xfrm>
            <a:off x="550356" y="4181211"/>
            <a:ext cx="1658370" cy="544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defRPr sz="1700">
                <a:solidFill>
                  <a:srgbClr val="FFFFFF"/>
                </a:solidFill>
              </a:defRPr>
            </a:pPr>
            <a:r>
              <a:t>6-7 ноября</a:t>
            </a:r>
          </a:p>
          <a:p>
            <a:pPr>
              <a:defRPr sz="1700">
                <a:solidFill>
                  <a:srgbClr val="FFFFFF"/>
                </a:solidFill>
              </a:defRPr>
            </a:pPr>
            <a:r>
              <a:t>Москва</a:t>
            </a:r>
          </a:p>
        </p:txBody>
      </p:sp>
      <p:sp>
        <p:nvSpPr>
          <p:cNvPr id="35" name="Google Shape;14;p11"/>
          <p:cNvSpPr txBox="1"/>
          <p:nvPr/>
        </p:nvSpPr>
        <p:spPr>
          <a:xfrm>
            <a:off x="6832149" y="523584"/>
            <a:ext cx="5029720" cy="5840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30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dirty="0"/>
              <a:t>I </a:t>
            </a:r>
            <a:r>
              <a:rPr dirty="0" err="1"/>
              <a:t>Всероссийский</a:t>
            </a:r>
            <a:r>
              <a:rPr dirty="0"/>
              <a:t> </a:t>
            </a:r>
            <a:r>
              <a:rPr dirty="0" err="1"/>
              <a:t>Форум</a:t>
            </a:r>
            <a:r>
              <a:rPr dirty="0"/>
              <a:t> </a:t>
            </a:r>
            <a:r>
              <a:rPr dirty="0" err="1"/>
              <a:t>Центров</a:t>
            </a:r>
            <a:r>
              <a:rPr dirty="0"/>
              <a:t> «</a:t>
            </a:r>
            <a:r>
              <a:rPr dirty="0" err="1"/>
              <a:t>Точка</a:t>
            </a:r>
            <a:r>
              <a:rPr dirty="0"/>
              <a:t> </a:t>
            </a:r>
            <a:r>
              <a:rPr dirty="0" err="1"/>
              <a:t>роста</a:t>
            </a:r>
            <a:r>
              <a:rPr dirty="0"/>
              <a:t>» </a:t>
            </a:r>
          </a:p>
          <a:p>
            <a:pPr>
              <a:lnSpc>
                <a:spcPct val="90000"/>
              </a:lnSpc>
              <a:defRPr sz="130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rPr dirty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dirty="0" err="1">
                <a:solidFill>
                  <a:schemeClr val="accent1">
                    <a:lumMod val="50000"/>
                  </a:schemeClr>
                </a:solidFill>
              </a:rPr>
              <a:t>Национальный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dirty="0" err="1">
                <a:solidFill>
                  <a:schemeClr val="accent1">
                    <a:lumMod val="50000"/>
                  </a:schemeClr>
                </a:solidFill>
              </a:rPr>
              <a:t>проект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 «Образование»: </a:t>
            </a:r>
            <a:br>
              <a:rPr dirty="0">
                <a:solidFill>
                  <a:schemeClr val="accent1">
                    <a:lumMod val="50000"/>
                  </a:schemeClr>
                </a:solidFill>
              </a:rPr>
            </a:br>
            <a:r>
              <a:rPr dirty="0" err="1">
                <a:solidFill>
                  <a:schemeClr val="accent1">
                    <a:lumMod val="50000"/>
                  </a:schemeClr>
                </a:solidFill>
              </a:rPr>
              <a:t>сообщество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dirty="0" err="1">
                <a:solidFill>
                  <a:schemeClr val="accent1">
                    <a:lumMod val="50000"/>
                  </a:schemeClr>
                </a:solidFill>
              </a:rPr>
              <a:t>команда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dirty="0" err="1">
                <a:solidFill>
                  <a:schemeClr val="accent1">
                    <a:lumMod val="50000"/>
                  </a:schemeClr>
                </a:solidFill>
              </a:rPr>
              <a:t>результат</a:t>
            </a:r>
            <a:r>
              <a:rPr dirty="0">
                <a:solidFill>
                  <a:schemeClr val="accent1">
                    <a:lumMod val="50000"/>
                  </a:schemeClr>
                </a:solidFill>
              </a:rPr>
              <a:t>»</a:t>
            </a:r>
          </a:p>
        </p:txBody>
      </p:sp>
      <p:grpSp>
        <p:nvGrpSpPr>
          <p:cNvPr id="40" name="Google Shape;16;p11"/>
          <p:cNvGrpSpPr/>
          <p:nvPr/>
        </p:nvGrpSpPr>
        <p:grpSpPr>
          <a:xfrm>
            <a:off x="638092" y="445607"/>
            <a:ext cx="5810332" cy="715629"/>
            <a:chOff x="0" y="0"/>
            <a:chExt cx="5810331" cy="715627"/>
          </a:xfrm>
        </p:grpSpPr>
        <p:pic>
          <p:nvPicPr>
            <p:cNvPr id="36" name="Google Shape;17;p11" descr="Google Shape;17;p11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24551" t="8280" r="22364" b="76274"/>
            <a:stretch>
              <a:fillRect/>
            </a:stretch>
          </p:blipFill>
          <p:spPr>
            <a:xfrm>
              <a:off x="4048143" y="-1"/>
              <a:ext cx="1762189" cy="71562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7" name="Google Shape;18;p11" descr="Google Shape;18;p11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" y="35891"/>
              <a:ext cx="521269" cy="5950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8" name="Google Shape;19;p11" descr="Google Shape;19;p11"/>
            <p:cNvPicPr>
              <a:picLocks noChangeAspect="1"/>
            </p:cNvPicPr>
            <p:nvPr/>
          </p:nvPicPr>
          <p:blipFill>
            <a:blip r:embed="rId4">
              <a:extLst/>
            </a:blip>
            <a:srcRect l="25630" t="4991" r="14410" b="63830"/>
            <a:stretch>
              <a:fillRect/>
            </a:stretch>
          </p:blipFill>
          <p:spPr>
            <a:xfrm>
              <a:off x="2961478" y="35891"/>
              <a:ext cx="873481" cy="55069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9" name="Google Shape;20;p11" descr="Google Shape;20;p11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945011" y="132592"/>
              <a:ext cx="1559072" cy="45399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41" name="Прямая соединительная линия 2"/>
          <p:cNvSpPr/>
          <p:nvPr/>
        </p:nvSpPr>
        <p:spPr>
          <a:xfrm>
            <a:off x="3596686" y="4181211"/>
            <a:ext cx="7354546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0;p7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 defTabSz="850391">
              <a:defRPr sz="2697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Что закладываем в новую «нормативку»</a:t>
            </a:r>
          </a:p>
        </p:txBody>
      </p:sp>
      <p:pic>
        <p:nvPicPr>
          <p:cNvPr id="164" name="Google Shape;162;p7" descr="Google Shape;162;p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81200" y="3543975"/>
            <a:ext cx="1615426" cy="16154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Google Shape;163;p7" descr="Google Shape;163;p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69887" y="1687797"/>
            <a:ext cx="1228339" cy="1228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Google Shape;161;p7"/>
          <p:cNvSpPr txBox="1"/>
          <p:nvPr/>
        </p:nvSpPr>
        <p:spPr>
          <a:xfrm>
            <a:off x="3924300" y="3429000"/>
            <a:ext cx="6134100" cy="20932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normAutofit/>
          </a:bodyPr>
          <a:lstStyle/>
          <a:p>
            <a:pPr defTabSz="813816">
              <a:lnSpc>
                <a:spcPct val="90000"/>
              </a:lnSpc>
              <a:spcBef>
                <a:spcPts val="800"/>
              </a:spcBef>
              <a:defRPr sz="2492" b="1">
                <a:solidFill>
                  <a:srgbClr val="333E48"/>
                </a:solidFill>
              </a:defRPr>
            </a:pPr>
            <a:r>
              <a:t>Новый Учебник УТ</a:t>
            </a: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1958">
                <a:solidFill>
                  <a:srgbClr val="333E48"/>
                </a:solidFill>
              </a:defRPr>
            </a:pPr>
            <a:r>
              <a:t>Цель – Обеспечить возможность реализации вариативных образовательных программ общего образования по предметной области технология.</a:t>
            </a:r>
            <a:endParaRPr sz="1602"/>
          </a:p>
          <a:p>
            <a:pPr defTabSz="813816">
              <a:lnSpc>
                <a:spcPct val="90000"/>
              </a:lnSpc>
              <a:spcBef>
                <a:spcPts val="800"/>
              </a:spcBef>
              <a:defRPr sz="1958">
                <a:solidFill>
                  <a:srgbClr val="333E48"/>
                </a:solidFill>
              </a:defRPr>
            </a:pPr>
            <a:endParaRPr sz="1602"/>
          </a:p>
        </p:txBody>
      </p:sp>
      <p:sp>
        <p:nvSpPr>
          <p:cNvPr id="167" name="Google Shape;161;p7"/>
          <p:cNvSpPr txBox="1"/>
          <p:nvPr/>
        </p:nvSpPr>
        <p:spPr>
          <a:xfrm>
            <a:off x="3924300" y="2294192"/>
            <a:ext cx="5988957" cy="917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norm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 b="1">
                <a:solidFill>
                  <a:srgbClr val="333E48"/>
                </a:solidFill>
              </a:defRPr>
            </a:lvl1pPr>
          </a:lstStyle>
          <a:p>
            <a:r>
              <a:t>Новые ФГОС + ПООП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8;p8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9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Информатика</a:t>
            </a:r>
          </a:p>
        </p:txBody>
      </p:sp>
      <p:sp>
        <p:nvSpPr>
          <p:cNvPr id="170" name="Прямоугольник 5"/>
          <p:cNvSpPr/>
          <p:nvPr/>
        </p:nvSpPr>
        <p:spPr>
          <a:xfrm>
            <a:off x="2556910" y="2141521"/>
            <a:ext cx="1457326" cy="752852"/>
          </a:xfrm>
          <a:prstGeom prst="rect">
            <a:avLst/>
          </a:prstGeom>
          <a:solidFill>
            <a:srgbClr val="FFE6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1" name="Прямоугольник 6"/>
          <p:cNvSpPr/>
          <p:nvPr/>
        </p:nvSpPr>
        <p:spPr>
          <a:xfrm>
            <a:off x="4370539" y="2975573"/>
            <a:ext cx="1457326" cy="752852"/>
          </a:xfrm>
          <a:prstGeom prst="rect">
            <a:avLst/>
          </a:prstGeom>
          <a:solidFill>
            <a:srgbClr val="FFE6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2" name="Прямоугольник 7"/>
          <p:cNvSpPr/>
          <p:nvPr/>
        </p:nvSpPr>
        <p:spPr>
          <a:xfrm>
            <a:off x="6079294" y="3825878"/>
            <a:ext cx="1457326" cy="752852"/>
          </a:xfrm>
          <a:prstGeom prst="rect">
            <a:avLst/>
          </a:prstGeom>
          <a:solidFill>
            <a:srgbClr val="FFE6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3" name="Прямоугольник 8"/>
          <p:cNvSpPr/>
          <p:nvPr/>
        </p:nvSpPr>
        <p:spPr>
          <a:xfrm>
            <a:off x="7812651" y="4694640"/>
            <a:ext cx="1457326" cy="752852"/>
          </a:xfrm>
          <a:prstGeom prst="rect">
            <a:avLst/>
          </a:prstGeom>
          <a:solidFill>
            <a:srgbClr val="FFE6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4" name="Прямоугольник 9"/>
          <p:cNvSpPr/>
          <p:nvPr/>
        </p:nvSpPr>
        <p:spPr>
          <a:xfrm>
            <a:off x="9612062" y="5494858"/>
            <a:ext cx="1457326" cy="752852"/>
          </a:xfrm>
          <a:prstGeom prst="rect">
            <a:avLst/>
          </a:prstGeom>
          <a:solidFill>
            <a:srgbClr val="FFE6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5" name="Прямоугольник 10"/>
          <p:cNvSpPr/>
          <p:nvPr/>
        </p:nvSpPr>
        <p:spPr>
          <a:xfrm>
            <a:off x="9605704" y="4694640"/>
            <a:ext cx="1457326" cy="752852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6" name="Прямоугольник 11"/>
          <p:cNvSpPr/>
          <p:nvPr/>
        </p:nvSpPr>
        <p:spPr>
          <a:xfrm>
            <a:off x="7823905" y="3831735"/>
            <a:ext cx="1457326" cy="752852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7" name="Прямоугольник 12"/>
          <p:cNvSpPr/>
          <p:nvPr/>
        </p:nvSpPr>
        <p:spPr>
          <a:xfrm>
            <a:off x="6108562" y="2972959"/>
            <a:ext cx="1457326" cy="752852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Прямоугольник 13"/>
          <p:cNvSpPr/>
          <p:nvPr/>
        </p:nvSpPr>
        <p:spPr>
          <a:xfrm>
            <a:off x="4368493" y="2145143"/>
            <a:ext cx="1457326" cy="752852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9" name="Прямоугольник 14"/>
          <p:cNvSpPr/>
          <p:nvPr/>
        </p:nvSpPr>
        <p:spPr>
          <a:xfrm>
            <a:off x="6108562" y="2145143"/>
            <a:ext cx="1457326" cy="752852"/>
          </a:xfrm>
          <a:prstGeom prst="rect">
            <a:avLst/>
          </a:prstGeom>
          <a:solidFill>
            <a:srgbClr val="F4B18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0" name="Прямоугольник 15"/>
          <p:cNvSpPr/>
          <p:nvPr/>
        </p:nvSpPr>
        <p:spPr>
          <a:xfrm>
            <a:off x="7846122" y="2972959"/>
            <a:ext cx="1457326" cy="752852"/>
          </a:xfrm>
          <a:prstGeom prst="rect">
            <a:avLst/>
          </a:prstGeom>
          <a:solidFill>
            <a:srgbClr val="F4B18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1" name="Прямоугольник 16"/>
          <p:cNvSpPr/>
          <p:nvPr/>
        </p:nvSpPr>
        <p:spPr>
          <a:xfrm>
            <a:off x="9633221" y="3814907"/>
            <a:ext cx="1457326" cy="752852"/>
          </a:xfrm>
          <a:prstGeom prst="rect">
            <a:avLst/>
          </a:prstGeom>
          <a:solidFill>
            <a:srgbClr val="F4B18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2" name="Прямоугольник 17"/>
          <p:cNvSpPr/>
          <p:nvPr/>
        </p:nvSpPr>
        <p:spPr>
          <a:xfrm>
            <a:off x="9633221" y="2985903"/>
            <a:ext cx="1457326" cy="752852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3" name="Прямоугольник 18"/>
          <p:cNvSpPr/>
          <p:nvPr/>
        </p:nvSpPr>
        <p:spPr>
          <a:xfrm>
            <a:off x="9633221" y="2120306"/>
            <a:ext cx="1457326" cy="752852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4" name="Прямоугольник 19"/>
          <p:cNvSpPr/>
          <p:nvPr/>
        </p:nvSpPr>
        <p:spPr>
          <a:xfrm>
            <a:off x="7870890" y="2120306"/>
            <a:ext cx="1457326" cy="752852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5" name="Прямоугольник 20"/>
          <p:cNvSpPr/>
          <p:nvPr/>
        </p:nvSpPr>
        <p:spPr>
          <a:xfrm>
            <a:off x="2556910" y="2985903"/>
            <a:ext cx="1457326" cy="752852"/>
          </a:xfrm>
          <a:prstGeom prst="rect">
            <a:avLst/>
          </a:prstGeom>
          <a:solidFill>
            <a:srgbClr val="CC99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6" name="Прямоугольник 21"/>
          <p:cNvSpPr/>
          <p:nvPr/>
        </p:nvSpPr>
        <p:spPr>
          <a:xfrm>
            <a:off x="4345938" y="3837609"/>
            <a:ext cx="1457326" cy="752852"/>
          </a:xfrm>
          <a:prstGeom prst="rect">
            <a:avLst/>
          </a:prstGeom>
          <a:solidFill>
            <a:srgbClr val="CC99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7" name="Прямоугольник 22"/>
          <p:cNvSpPr/>
          <p:nvPr/>
        </p:nvSpPr>
        <p:spPr>
          <a:xfrm>
            <a:off x="6079294" y="4684772"/>
            <a:ext cx="1457326" cy="752852"/>
          </a:xfrm>
          <a:prstGeom prst="rect">
            <a:avLst/>
          </a:prstGeom>
          <a:solidFill>
            <a:srgbClr val="CC99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8" name="Прямоугольник 23"/>
          <p:cNvSpPr/>
          <p:nvPr/>
        </p:nvSpPr>
        <p:spPr>
          <a:xfrm>
            <a:off x="7791715" y="5520947"/>
            <a:ext cx="1457326" cy="752852"/>
          </a:xfrm>
          <a:prstGeom prst="rect">
            <a:avLst/>
          </a:prstGeom>
          <a:solidFill>
            <a:srgbClr val="CC99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9" name="Прямоугольник 24"/>
          <p:cNvSpPr/>
          <p:nvPr/>
        </p:nvSpPr>
        <p:spPr>
          <a:xfrm>
            <a:off x="6078192" y="5520947"/>
            <a:ext cx="1457326" cy="752852"/>
          </a:xfrm>
          <a:prstGeom prst="rect">
            <a:avLst/>
          </a:prstGeom>
          <a:solidFill>
            <a:srgbClr val="FF66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0" name="Прямоугольник 25"/>
          <p:cNvSpPr/>
          <p:nvPr/>
        </p:nvSpPr>
        <p:spPr>
          <a:xfrm>
            <a:off x="4345935" y="4688216"/>
            <a:ext cx="1457326" cy="752852"/>
          </a:xfrm>
          <a:prstGeom prst="rect">
            <a:avLst/>
          </a:prstGeom>
          <a:solidFill>
            <a:srgbClr val="FF66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1" name="Прямоугольник 26"/>
          <p:cNvSpPr/>
          <p:nvPr/>
        </p:nvSpPr>
        <p:spPr>
          <a:xfrm>
            <a:off x="2540492" y="3821720"/>
            <a:ext cx="1457326" cy="752852"/>
          </a:xfrm>
          <a:prstGeom prst="rect">
            <a:avLst/>
          </a:prstGeom>
          <a:solidFill>
            <a:srgbClr val="FF66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2" name="Прямоугольник 27"/>
          <p:cNvSpPr/>
          <p:nvPr/>
        </p:nvSpPr>
        <p:spPr>
          <a:xfrm>
            <a:off x="2540492" y="4677004"/>
            <a:ext cx="1457326" cy="752852"/>
          </a:xfrm>
          <a:prstGeom prst="rect">
            <a:avLst/>
          </a:prstGeom>
          <a:solidFill>
            <a:srgbClr val="FF99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3" name="Прямоугольник 28"/>
          <p:cNvSpPr/>
          <p:nvPr/>
        </p:nvSpPr>
        <p:spPr>
          <a:xfrm>
            <a:off x="4345935" y="5520947"/>
            <a:ext cx="1457326" cy="752852"/>
          </a:xfrm>
          <a:prstGeom prst="rect">
            <a:avLst/>
          </a:prstGeom>
          <a:solidFill>
            <a:srgbClr val="FF99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4" name="Прямоугольник 29"/>
          <p:cNvSpPr/>
          <p:nvPr/>
        </p:nvSpPr>
        <p:spPr>
          <a:xfrm>
            <a:off x="2565956" y="5520947"/>
            <a:ext cx="1457326" cy="752852"/>
          </a:xfrm>
          <a:prstGeom prst="rect">
            <a:avLst/>
          </a:prstGeom>
          <a:solidFill>
            <a:srgbClr val="F4B18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5" name="Google Shape;105;p1"/>
          <p:cNvSpPr txBox="1"/>
          <p:nvPr/>
        </p:nvSpPr>
        <p:spPr>
          <a:xfrm>
            <a:off x="2680774" y="1485900"/>
            <a:ext cx="1267044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5</a:t>
            </a:r>
            <a:r>
              <a:rPr sz="1800"/>
              <a:t> класс</a:t>
            </a:r>
          </a:p>
        </p:txBody>
      </p:sp>
      <p:sp>
        <p:nvSpPr>
          <p:cNvPr id="196" name="Google Shape;105;p1"/>
          <p:cNvSpPr txBox="1"/>
          <p:nvPr/>
        </p:nvSpPr>
        <p:spPr>
          <a:xfrm>
            <a:off x="4462426" y="1485900"/>
            <a:ext cx="1267044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6</a:t>
            </a:r>
            <a:r>
              <a:rPr sz="1800"/>
              <a:t> класс</a:t>
            </a:r>
          </a:p>
        </p:txBody>
      </p:sp>
      <p:sp>
        <p:nvSpPr>
          <p:cNvPr id="197" name="Google Shape;105;p1"/>
          <p:cNvSpPr txBox="1"/>
          <p:nvPr/>
        </p:nvSpPr>
        <p:spPr>
          <a:xfrm>
            <a:off x="6246698" y="1485900"/>
            <a:ext cx="1267044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7</a:t>
            </a:r>
            <a:r>
              <a:rPr sz="1800"/>
              <a:t> класс</a:t>
            </a:r>
          </a:p>
        </p:txBody>
      </p:sp>
      <p:sp>
        <p:nvSpPr>
          <p:cNvPr id="198" name="Google Shape;105;p1"/>
          <p:cNvSpPr txBox="1"/>
          <p:nvPr/>
        </p:nvSpPr>
        <p:spPr>
          <a:xfrm>
            <a:off x="7954046" y="1485900"/>
            <a:ext cx="1267044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8</a:t>
            </a:r>
            <a:r>
              <a:rPr sz="1800"/>
              <a:t> класс</a:t>
            </a:r>
          </a:p>
        </p:txBody>
      </p:sp>
      <p:sp>
        <p:nvSpPr>
          <p:cNvPr id="199" name="Google Shape;105;p1"/>
          <p:cNvSpPr txBox="1"/>
          <p:nvPr/>
        </p:nvSpPr>
        <p:spPr>
          <a:xfrm>
            <a:off x="9760324" y="1485900"/>
            <a:ext cx="1267044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9</a:t>
            </a:r>
            <a:r>
              <a:rPr sz="1800"/>
              <a:t> класс</a:t>
            </a:r>
          </a:p>
        </p:txBody>
      </p:sp>
      <p:sp>
        <p:nvSpPr>
          <p:cNvPr id="200" name="Google Shape;105;p1"/>
          <p:cNvSpPr txBox="1"/>
          <p:nvPr/>
        </p:nvSpPr>
        <p:spPr>
          <a:xfrm>
            <a:off x="1017501" y="2281629"/>
            <a:ext cx="1267045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19/20</a:t>
            </a:r>
          </a:p>
        </p:txBody>
      </p:sp>
      <p:sp>
        <p:nvSpPr>
          <p:cNvPr id="201" name="Google Shape;105;p1"/>
          <p:cNvSpPr txBox="1"/>
          <p:nvPr/>
        </p:nvSpPr>
        <p:spPr>
          <a:xfrm>
            <a:off x="1017501" y="3079186"/>
            <a:ext cx="1267045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20/21</a:t>
            </a:r>
          </a:p>
        </p:txBody>
      </p:sp>
      <p:sp>
        <p:nvSpPr>
          <p:cNvPr id="202" name="Google Shape;105;p1"/>
          <p:cNvSpPr txBox="1"/>
          <p:nvPr/>
        </p:nvSpPr>
        <p:spPr>
          <a:xfrm>
            <a:off x="1017501" y="3922505"/>
            <a:ext cx="1267045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21/22</a:t>
            </a:r>
          </a:p>
        </p:txBody>
      </p:sp>
      <p:sp>
        <p:nvSpPr>
          <p:cNvPr id="203" name="Google Shape;105;p1"/>
          <p:cNvSpPr txBox="1"/>
          <p:nvPr/>
        </p:nvSpPr>
        <p:spPr>
          <a:xfrm>
            <a:off x="1017501" y="4764983"/>
            <a:ext cx="1267045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22/23</a:t>
            </a:r>
          </a:p>
        </p:txBody>
      </p:sp>
      <p:sp>
        <p:nvSpPr>
          <p:cNvPr id="204" name="Google Shape;105;p1"/>
          <p:cNvSpPr txBox="1"/>
          <p:nvPr/>
        </p:nvSpPr>
        <p:spPr>
          <a:xfrm>
            <a:off x="1017501" y="5653225"/>
            <a:ext cx="1267045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23/24</a:t>
            </a:r>
          </a:p>
        </p:txBody>
      </p:sp>
      <p:sp>
        <p:nvSpPr>
          <p:cNvPr id="205" name="Google Shape;105;p1"/>
          <p:cNvSpPr txBox="1"/>
          <p:nvPr/>
        </p:nvSpPr>
        <p:spPr>
          <a:xfrm>
            <a:off x="2680776" y="2196379"/>
            <a:ext cx="1162365" cy="607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t>Scratch + текстовые документы</a:t>
            </a:r>
          </a:p>
        </p:txBody>
      </p:sp>
      <p:sp>
        <p:nvSpPr>
          <p:cNvPr id="206" name="Google Shape;105;p1"/>
          <p:cNvSpPr txBox="1"/>
          <p:nvPr/>
        </p:nvSpPr>
        <p:spPr>
          <a:xfrm>
            <a:off x="2680776" y="3020715"/>
            <a:ext cx="1162365" cy="607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t>Scratch + текстовые документы</a:t>
            </a:r>
          </a:p>
        </p:txBody>
      </p:sp>
      <p:sp>
        <p:nvSpPr>
          <p:cNvPr id="207" name="Google Shape;105;p1"/>
          <p:cNvSpPr txBox="1"/>
          <p:nvPr/>
        </p:nvSpPr>
        <p:spPr>
          <a:xfrm>
            <a:off x="2680776" y="3863169"/>
            <a:ext cx="1162365" cy="607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t>Scratch + текстовые документы</a:t>
            </a:r>
          </a:p>
        </p:txBody>
      </p:sp>
      <p:sp>
        <p:nvSpPr>
          <p:cNvPr id="208" name="Google Shape;105;p1"/>
          <p:cNvSpPr txBox="1"/>
          <p:nvPr/>
        </p:nvSpPr>
        <p:spPr>
          <a:xfrm>
            <a:off x="2680776" y="4688995"/>
            <a:ext cx="1162365" cy="607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t>Scratch + текстовые документы</a:t>
            </a:r>
          </a:p>
        </p:txBody>
      </p:sp>
      <p:sp>
        <p:nvSpPr>
          <p:cNvPr id="209" name="Google Shape;105;p1"/>
          <p:cNvSpPr txBox="1"/>
          <p:nvPr/>
        </p:nvSpPr>
        <p:spPr>
          <a:xfrm>
            <a:off x="2680776" y="5539044"/>
            <a:ext cx="1162365" cy="607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t>Scratch + текстовые документы</a:t>
            </a:r>
          </a:p>
        </p:txBody>
      </p:sp>
      <p:sp>
        <p:nvSpPr>
          <p:cNvPr id="210" name="Google Shape;105;p1"/>
          <p:cNvSpPr txBox="1"/>
          <p:nvPr/>
        </p:nvSpPr>
        <p:spPr>
          <a:xfrm>
            <a:off x="4534484" y="2134255"/>
            <a:ext cx="1162365" cy="732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t>Scratch + текстовые документы + презентации</a:t>
            </a:r>
          </a:p>
        </p:txBody>
      </p:sp>
      <p:sp>
        <p:nvSpPr>
          <p:cNvPr id="211" name="Google Shape;105;p1"/>
          <p:cNvSpPr txBox="1"/>
          <p:nvPr/>
        </p:nvSpPr>
        <p:spPr>
          <a:xfrm>
            <a:off x="4534484" y="3068629"/>
            <a:ext cx="1162365" cy="568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t>Графики + 3D + презентации  </a:t>
            </a:r>
          </a:p>
        </p:txBody>
      </p:sp>
      <p:sp>
        <p:nvSpPr>
          <p:cNvPr id="212" name="Google Shape;105;p1"/>
          <p:cNvSpPr txBox="1"/>
          <p:nvPr/>
        </p:nvSpPr>
        <p:spPr>
          <a:xfrm>
            <a:off x="4534484" y="3957105"/>
            <a:ext cx="1162365" cy="568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t>Графики + 3D + презентации  </a:t>
            </a:r>
          </a:p>
        </p:txBody>
      </p:sp>
      <p:sp>
        <p:nvSpPr>
          <p:cNvPr id="213" name="Google Shape;105;p1"/>
          <p:cNvSpPr txBox="1"/>
          <p:nvPr/>
        </p:nvSpPr>
        <p:spPr>
          <a:xfrm>
            <a:off x="4534484" y="4770126"/>
            <a:ext cx="1162365" cy="568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t>Графики + 3D + презентации  </a:t>
            </a:r>
          </a:p>
        </p:txBody>
      </p:sp>
      <p:sp>
        <p:nvSpPr>
          <p:cNvPr id="214" name="Google Shape;105;p1"/>
          <p:cNvSpPr txBox="1"/>
          <p:nvPr/>
        </p:nvSpPr>
        <p:spPr>
          <a:xfrm>
            <a:off x="4534484" y="5587117"/>
            <a:ext cx="1162365" cy="568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t>Графики + 3D + презентации  </a:t>
            </a:r>
          </a:p>
        </p:txBody>
      </p:sp>
      <p:sp>
        <p:nvSpPr>
          <p:cNvPr id="215" name="Google Shape;105;p1"/>
          <p:cNvSpPr txBox="1"/>
          <p:nvPr/>
        </p:nvSpPr>
        <p:spPr>
          <a:xfrm>
            <a:off x="6249815" y="3068629"/>
            <a:ext cx="1162364" cy="568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t>Графики + 3D + презентации  </a:t>
            </a:r>
          </a:p>
        </p:txBody>
      </p:sp>
      <p:sp>
        <p:nvSpPr>
          <p:cNvPr id="216" name="Google Shape;105;p1"/>
          <p:cNvSpPr txBox="1"/>
          <p:nvPr/>
        </p:nvSpPr>
        <p:spPr>
          <a:xfrm>
            <a:off x="6081083" y="2177269"/>
            <a:ext cx="1480741" cy="646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  <a:defRPr sz="1200"/>
            </a:pPr>
            <a:r>
              <a:t>Scratch + текстовые документы + презентации + 3D + графика + таблицы</a:t>
            </a:r>
          </a:p>
        </p:txBody>
      </p:sp>
      <p:sp>
        <p:nvSpPr>
          <p:cNvPr id="217" name="Google Shape;105;p1"/>
          <p:cNvSpPr txBox="1"/>
          <p:nvPr/>
        </p:nvSpPr>
        <p:spPr>
          <a:xfrm>
            <a:off x="6249815" y="3926426"/>
            <a:ext cx="1162364" cy="568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t>Blockly + Python + Таблицы </a:t>
            </a:r>
          </a:p>
        </p:txBody>
      </p:sp>
      <p:sp>
        <p:nvSpPr>
          <p:cNvPr id="218" name="Google Shape;105;p1"/>
          <p:cNvSpPr txBox="1"/>
          <p:nvPr/>
        </p:nvSpPr>
        <p:spPr>
          <a:xfrm>
            <a:off x="6249815" y="4763879"/>
            <a:ext cx="1162364" cy="568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t>Blockly + Python + Таблицы </a:t>
            </a:r>
          </a:p>
        </p:txBody>
      </p:sp>
      <p:sp>
        <p:nvSpPr>
          <p:cNvPr id="219" name="Google Shape;105;p1"/>
          <p:cNvSpPr txBox="1"/>
          <p:nvPr/>
        </p:nvSpPr>
        <p:spPr>
          <a:xfrm>
            <a:off x="6249815" y="5613207"/>
            <a:ext cx="1162364" cy="568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t>Blockly + Python + Таблицы </a:t>
            </a:r>
          </a:p>
        </p:txBody>
      </p:sp>
      <p:sp>
        <p:nvSpPr>
          <p:cNvPr id="220" name="Google Shape;105;p1"/>
          <p:cNvSpPr txBox="1"/>
          <p:nvPr/>
        </p:nvSpPr>
        <p:spPr>
          <a:xfrm>
            <a:off x="7878465" y="3026370"/>
            <a:ext cx="1411300" cy="646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  <a:defRPr sz="1200"/>
            </a:pPr>
            <a:r>
              <a:t>Основы</a:t>
            </a:r>
          </a:p>
          <a:p>
            <a:pPr algn="ctr">
              <a:lnSpc>
                <a:spcPct val="80000"/>
              </a:lnSpc>
              <a:defRPr sz="1200"/>
            </a:pPr>
            <a:r>
              <a:t>Python + tkinter + криптография + ИИ + pygames </a:t>
            </a:r>
          </a:p>
        </p:txBody>
      </p:sp>
      <p:sp>
        <p:nvSpPr>
          <p:cNvPr id="221" name="Google Shape;105;p1"/>
          <p:cNvSpPr txBox="1"/>
          <p:nvPr/>
        </p:nvSpPr>
        <p:spPr>
          <a:xfrm>
            <a:off x="7823979" y="3875132"/>
            <a:ext cx="1411300" cy="646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  <a:defRPr sz="1200"/>
            </a:pPr>
            <a:r>
              <a:t>Основы</a:t>
            </a:r>
          </a:p>
          <a:p>
            <a:pPr algn="ctr">
              <a:lnSpc>
                <a:spcPct val="80000"/>
              </a:lnSpc>
              <a:defRPr sz="1200"/>
            </a:pPr>
            <a:r>
              <a:t>Python + tkinter + криптография + ИИ + pygames </a:t>
            </a:r>
          </a:p>
        </p:txBody>
      </p:sp>
      <p:sp>
        <p:nvSpPr>
          <p:cNvPr id="222" name="Google Shape;105;p1"/>
          <p:cNvSpPr txBox="1"/>
          <p:nvPr/>
        </p:nvSpPr>
        <p:spPr>
          <a:xfrm>
            <a:off x="7873247" y="4750989"/>
            <a:ext cx="1312761" cy="646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  <a:defRPr sz="1200"/>
            </a:pPr>
            <a:r>
              <a:t>Основы</a:t>
            </a:r>
          </a:p>
          <a:p>
            <a:pPr algn="ctr">
              <a:lnSpc>
                <a:spcPct val="80000"/>
              </a:lnSpc>
              <a:defRPr sz="1200"/>
            </a:pPr>
            <a:r>
              <a:t>Python + tkinter + криптография + ИИ + pygames </a:t>
            </a:r>
          </a:p>
        </p:txBody>
      </p:sp>
      <p:sp>
        <p:nvSpPr>
          <p:cNvPr id="223" name="Google Shape;105;p1"/>
          <p:cNvSpPr txBox="1"/>
          <p:nvPr/>
        </p:nvSpPr>
        <p:spPr>
          <a:xfrm>
            <a:off x="7873247" y="5579950"/>
            <a:ext cx="1312761" cy="646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  <a:defRPr sz="1200"/>
            </a:pPr>
            <a:r>
              <a:t>Основы</a:t>
            </a:r>
          </a:p>
          <a:p>
            <a:pPr algn="ctr">
              <a:lnSpc>
                <a:spcPct val="80000"/>
              </a:lnSpc>
              <a:defRPr sz="1200"/>
            </a:pPr>
            <a:r>
              <a:t>Python + tkinter + криптография + ИИ + pygames </a:t>
            </a:r>
          </a:p>
        </p:txBody>
      </p:sp>
      <p:sp>
        <p:nvSpPr>
          <p:cNvPr id="224" name="Google Shape;105;p1"/>
          <p:cNvSpPr txBox="1"/>
          <p:nvPr/>
        </p:nvSpPr>
        <p:spPr>
          <a:xfrm>
            <a:off x="9736513" y="3946751"/>
            <a:ext cx="1250739" cy="502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  <a:defRPr sz="1200"/>
            </a:pPr>
            <a:r>
              <a:t>Big Data + Сети + API + Web + видео</a:t>
            </a:r>
          </a:p>
        </p:txBody>
      </p:sp>
      <p:sp>
        <p:nvSpPr>
          <p:cNvPr id="225" name="Google Shape;105;p1"/>
          <p:cNvSpPr txBox="1"/>
          <p:nvPr/>
        </p:nvSpPr>
        <p:spPr>
          <a:xfrm>
            <a:off x="9736513" y="4799576"/>
            <a:ext cx="1250739" cy="502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  <a:defRPr sz="1200"/>
            </a:pPr>
            <a:r>
              <a:t>Big Data + Сети + API + Web + видео</a:t>
            </a:r>
          </a:p>
        </p:txBody>
      </p:sp>
      <p:sp>
        <p:nvSpPr>
          <p:cNvPr id="226" name="Google Shape;105;p1"/>
          <p:cNvSpPr txBox="1"/>
          <p:nvPr/>
        </p:nvSpPr>
        <p:spPr>
          <a:xfrm>
            <a:off x="9736513" y="5613438"/>
            <a:ext cx="1250739" cy="502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 anchor="ctr">
            <a:spAutoFit/>
          </a:bodyPr>
          <a:lstStyle/>
          <a:p>
            <a:pPr algn="ctr">
              <a:lnSpc>
                <a:spcPct val="80000"/>
              </a:lnSpc>
              <a:defRPr sz="1200"/>
            </a:pPr>
            <a:r>
              <a:t>Big Data + Сети + API + Web + видео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Способы получения информации</a:t>
            </a:r>
          </a:p>
        </p:txBody>
      </p:sp>
      <p:pic>
        <p:nvPicPr>
          <p:cNvPr id="229" name="Google Shape;155;p6" descr="Google Shape;155;p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78159" y="1238607"/>
            <a:ext cx="1131890" cy="1131890"/>
          </a:xfrm>
          <a:prstGeom prst="rect">
            <a:avLst/>
          </a:prstGeom>
          <a:ln w="12700">
            <a:miter lim="400000"/>
          </a:ln>
        </p:spPr>
      </p:pic>
      <p:sp>
        <p:nvSpPr>
          <p:cNvPr id="230" name="Google Shape;152;p6"/>
          <p:cNvSpPr txBox="1"/>
          <p:nvPr/>
        </p:nvSpPr>
        <p:spPr>
          <a:xfrm>
            <a:off x="2275341" y="1433222"/>
            <a:ext cx="3645281" cy="742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2200" b="1">
                <a:solidFill>
                  <a:srgbClr val="484C6A"/>
                </a:solidFill>
              </a:defRPr>
            </a:pPr>
            <a:r>
              <a:t>Whats-app канал</a:t>
            </a:r>
          </a:p>
          <a:p>
            <a:pPr>
              <a:defRPr sz="2200" b="1" u="sng">
                <a:solidFill>
                  <a:srgbClr val="484C6A"/>
                </a:solidFill>
              </a:defRPr>
            </a:pPr>
            <a:r>
              <a:rPr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3"/>
              </a:rPr>
              <a:t>https://clck.ru/Jorup</a:t>
            </a:r>
            <a:r>
              <a:rPr u="none"/>
              <a:t> </a:t>
            </a:r>
          </a:p>
        </p:txBody>
      </p:sp>
      <p:pic>
        <p:nvPicPr>
          <p:cNvPr id="231" name="IMG_31F976C161FF-1.jpeg" descr="IMG_31F976C161FF-1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111239" y="2336586"/>
            <a:ext cx="3172128" cy="3172128"/>
          </a:xfrm>
          <a:prstGeom prst="rect">
            <a:avLst/>
          </a:prstGeom>
          <a:ln w="12700">
            <a:miter lim="400000"/>
          </a:ln>
        </p:spPr>
      </p:pic>
      <p:sp>
        <p:nvSpPr>
          <p:cNvPr id="232" name="Программы"/>
          <p:cNvSpPr txBox="1"/>
          <p:nvPr/>
        </p:nvSpPr>
        <p:spPr>
          <a:xfrm>
            <a:off x="7267667" y="1871897"/>
            <a:ext cx="4821446" cy="375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 b="1"/>
            </a:lvl1pPr>
          </a:lstStyle>
          <a:p>
            <a:r>
              <a:t>Программы</a:t>
            </a:r>
          </a:p>
        </p:txBody>
      </p:sp>
      <p:sp>
        <p:nvSpPr>
          <p:cNvPr id="233" name="Линия"/>
          <p:cNvSpPr/>
          <p:nvPr/>
        </p:nvSpPr>
        <p:spPr>
          <a:xfrm flipV="1">
            <a:off x="5715378" y="2030863"/>
            <a:ext cx="1270001" cy="1270001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234" name="Линия"/>
          <p:cNvSpPr/>
          <p:nvPr/>
        </p:nvSpPr>
        <p:spPr>
          <a:xfrm>
            <a:off x="5719869" y="3891730"/>
            <a:ext cx="1131890" cy="1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235" name="Линия"/>
          <p:cNvSpPr/>
          <p:nvPr/>
        </p:nvSpPr>
        <p:spPr>
          <a:xfrm>
            <a:off x="5719869" y="4534577"/>
            <a:ext cx="1138495" cy="731814"/>
          </a:xfrm>
          <a:prstGeom prst="line">
            <a:avLst/>
          </a:prstGeom>
          <a:ln w="25400">
            <a:solidFill>
              <a:schemeClr val="accent1"/>
            </a:solidFill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endParaRPr/>
          </a:p>
        </p:txBody>
      </p:sp>
      <p:sp>
        <p:nvSpPr>
          <p:cNvPr id="236" name="Рекомендованные кейсы"/>
          <p:cNvSpPr txBox="1"/>
          <p:nvPr/>
        </p:nvSpPr>
        <p:spPr>
          <a:xfrm>
            <a:off x="7267667" y="3735034"/>
            <a:ext cx="4821446" cy="375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 b="1"/>
            </a:lvl1pPr>
          </a:lstStyle>
          <a:p>
            <a:r>
              <a:t>Рекомендованные кейсы</a:t>
            </a:r>
          </a:p>
        </p:txBody>
      </p:sp>
      <p:sp>
        <p:nvSpPr>
          <p:cNvPr id="237" name="Методический материал"/>
          <p:cNvSpPr txBox="1"/>
          <p:nvPr/>
        </p:nvSpPr>
        <p:spPr>
          <a:xfrm>
            <a:off x="7267667" y="4864586"/>
            <a:ext cx="2761514" cy="667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 b="1"/>
            </a:lvl1pPr>
          </a:lstStyle>
          <a:p>
            <a:r>
              <a:t>Методический материал</a:t>
            </a:r>
          </a:p>
        </p:txBody>
      </p:sp>
      <p:sp>
        <p:nvSpPr>
          <p:cNvPr id="238" name="Google Shape;138;p5"/>
          <p:cNvSpPr/>
          <p:nvPr/>
        </p:nvSpPr>
        <p:spPr>
          <a:xfrm>
            <a:off x="1103839" y="6033495"/>
            <a:ext cx="480531" cy="474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076"/>
                </a:moveTo>
                <a:lnTo>
                  <a:pt x="9096" y="9076"/>
                </a:lnTo>
                <a:lnTo>
                  <a:pt x="9096" y="0"/>
                </a:lnTo>
                <a:lnTo>
                  <a:pt x="12504" y="0"/>
                </a:lnTo>
                <a:lnTo>
                  <a:pt x="12504" y="9076"/>
                </a:lnTo>
                <a:lnTo>
                  <a:pt x="21600" y="9076"/>
                </a:lnTo>
                <a:lnTo>
                  <a:pt x="21600" y="12524"/>
                </a:lnTo>
                <a:lnTo>
                  <a:pt x="12504" y="12524"/>
                </a:lnTo>
                <a:lnTo>
                  <a:pt x="12504" y="21600"/>
                </a:lnTo>
                <a:lnTo>
                  <a:pt x="9096" y="21600"/>
                </a:lnTo>
                <a:lnTo>
                  <a:pt x="9096" y="12524"/>
                </a:lnTo>
                <a:lnTo>
                  <a:pt x="0" y="12524"/>
                </a:lnTo>
                <a:close/>
              </a:path>
            </a:pathLst>
          </a:custGeom>
          <a:solidFill>
            <a:srgbClr val="484C6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</p:txBody>
      </p:sp>
      <p:sp>
        <p:nvSpPr>
          <p:cNvPr id="239" name="Ежемесячный дайджест на электронную почту"/>
          <p:cNvSpPr txBox="1"/>
          <p:nvPr/>
        </p:nvSpPr>
        <p:spPr>
          <a:xfrm>
            <a:off x="1873148" y="5937305"/>
            <a:ext cx="3648310" cy="667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 b="1"/>
            </a:lvl1pPr>
          </a:lstStyle>
          <a:p>
            <a:r>
              <a:t>Ежемесячный дайджест на электронную почту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Вебинары по метод.поддержке</a:t>
            </a:r>
          </a:p>
        </p:txBody>
      </p:sp>
      <p:sp>
        <p:nvSpPr>
          <p:cNvPr id="242" name="Google Shape;110;p2"/>
          <p:cNvSpPr txBox="1">
            <a:spLocks noGrp="1"/>
          </p:cNvSpPr>
          <p:nvPr>
            <p:ph type="body" idx="1"/>
          </p:nvPr>
        </p:nvSpPr>
        <p:spPr>
          <a:xfrm>
            <a:off x="455260" y="2008234"/>
            <a:ext cx="11506261" cy="438272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84480" indent="-284480" defTabSz="694944">
              <a:lnSpc>
                <a:spcPct val="150000"/>
              </a:lnSpc>
              <a:spcBef>
                <a:spcPts val="0"/>
              </a:spcBef>
              <a:buClrTx/>
              <a:buSzPct val="100000"/>
              <a:buFontTx/>
              <a:buAutoNum type="arabicPeriod"/>
              <a:defRPr sz="2128"/>
            </a:pPr>
            <a:r>
              <a:t>Форма опроса (в информацинном канале)</a:t>
            </a:r>
          </a:p>
          <a:p>
            <a:pPr marL="284480" indent="-284480" defTabSz="694944">
              <a:lnSpc>
                <a:spcPct val="150000"/>
              </a:lnSpc>
              <a:spcBef>
                <a:spcPts val="700"/>
              </a:spcBef>
              <a:buClrTx/>
              <a:buSzPct val="100000"/>
              <a:buFontTx/>
              <a:buAutoNum type="arabicPeriod"/>
              <a:defRPr sz="2128"/>
            </a:pPr>
            <a:r>
              <a:t>Структуризация по 3ом блокам:</a:t>
            </a:r>
          </a:p>
          <a:p>
            <a:pPr marL="670559" lvl="1" indent="-284480" defTabSz="694944">
              <a:lnSpc>
                <a:spcPct val="150000"/>
              </a:lnSpc>
              <a:spcBef>
                <a:spcPts val="700"/>
              </a:spcBef>
              <a:buClrTx/>
              <a:buSzPct val="100000"/>
              <a:buFontTx/>
              <a:buAutoNum type="arabicPeriod"/>
              <a:defRPr sz="2128"/>
            </a:pPr>
            <a:r>
              <a:t>Организационные вопросы - оборудование, расходники</a:t>
            </a:r>
          </a:p>
          <a:p>
            <a:pPr marL="670559" lvl="1" indent="-284480" defTabSz="694944">
              <a:lnSpc>
                <a:spcPct val="150000"/>
              </a:lnSpc>
              <a:spcBef>
                <a:spcPts val="700"/>
              </a:spcBef>
              <a:buClrTx/>
              <a:buSzPct val="100000"/>
              <a:buFontTx/>
              <a:buAutoNum type="arabicPeriod"/>
              <a:defRPr sz="2128"/>
            </a:pPr>
            <a:r>
              <a:t>Содержание как внедрить в существующей «нормативке»</a:t>
            </a:r>
          </a:p>
          <a:p>
            <a:pPr marL="670559" lvl="1" indent="-284480" defTabSz="694944">
              <a:lnSpc>
                <a:spcPct val="150000"/>
              </a:lnSpc>
              <a:spcBef>
                <a:spcPts val="700"/>
              </a:spcBef>
              <a:buClrTx/>
              <a:buSzPct val="100000"/>
              <a:buFontTx/>
              <a:buAutoNum type="arabicPeriod"/>
              <a:defRPr sz="2128"/>
            </a:pPr>
            <a:r>
              <a:t>Soft Skills, Hard Skills</a:t>
            </a:r>
          </a:p>
          <a:p>
            <a:pPr marL="284480" indent="-284480" defTabSz="694944">
              <a:lnSpc>
                <a:spcPct val="150000"/>
              </a:lnSpc>
              <a:spcBef>
                <a:spcPts val="700"/>
              </a:spcBef>
              <a:buClrTx/>
              <a:buSzPct val="100000"/>
              <a:buFontTx/>
              <a:buAutoNum type="arabicPeriod"/>
              <a:defRPr sz="2128"/>
            </a:pPr>
            <a:r>
              <a:t> Еженедельный вебинар онлайн с ОДНИМ федеральным округом с ответами на вопросы из формы </a:t>
            </a:r>
          </a:p>
          <a:p>
            <a:pPr marL="284480" indent="-284480" defTabSz="694944">
              <a:lnSpc>
                <a:spcPct val="150000"/>
              </a:lnSpc>
              <a:spcBef>
                <a:spcPts val="700"/>
              </a:spcBef>
              <a:buClrTx/>
              <a:buSzPct val="100000"/>
              <a:buFontTx/>
              <a:buAutoNum type="arabicPeriod"/>
              <a:defRPr sz="2128"/>
            </a:pPr>
            <a:r>
              <a:t>Рассылка записи вебинара для всех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Опрос</a:t>
            </a:r>
          </a:p>
        </p:txBody>
      </p:sp>
      <p:sp>
        <p:nvSpPr>
          <p:cNvPr id="245" name="menti.com"/>
          <p:cNvSpPr txBox="1"/>
          <p:nvPr/>
        </p:nvSpPr>
        <p:spPr>
          <a:xfrm>
            <a:off x="2056085" y="3105839"/>
            <a:ext cx="2447192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40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menti.com</a:t>
            </a:r>
          </a:p>
        </p:txBody>
      </p:sp>
      <p:sp>
        <p:nvSpPr>
          <p:cNvPr id="246" name="Стрелка"/>
          <p:cNvSpPr/>
          <p:nvPr/>
        </p:nvSpPr>
        <p:spPr>
          <a:xfrm>
            <a:off x="5597002" y="3128394"/>
            <a:ext cx="869260" cy="601212"/>
          </a:xfrm>
          <a:prstGeom prst="rightArrow">
            <a:avLst>
              <a:gd name="adj1" fmla="val 40944"/>
              <a:gd name="adj2" fmla="val 90053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247" name="43 52 28"/>
          <p:cNvSpPr txBox="1"/>
          <p:nvPr/>
        </p:nvSpPr>
        <p:spPr>
          <a:xfrm>
            <a:off x="7559987" y="3025366"/>
            <a:ext cx="2575928" cy="807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5000"/>
            </a:lvl1pPr>
          </a:lstStyle>
          <a:p>
            <a:r>
              <a:t>43 52 28</a:t>
            </a:r>
          </a:p>
        </p:txBody>
      </p:sp>
      <p:sp>
        <p:nvSpPr>
          <p:cNvPr id="248" name="Какие IT-компетенции необходимы детям"/>
          <p:cNvSpPr txBox="1"/>
          <p:nvPr/>
        </p:nvSpPr>
        <p:spPr>
          <a:xfrm>
            <a:off x="2252260" y="4496629"/>
            <a:ext cx="7687480" cy="535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100"/>
            </a:lvl1pPr>
          </a:lstStyle>
          <a:p>
            <a:r>
              <a:t>Какие IT-компетенции необходимы детям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«Боли» которые мы слышим</a:t>
            </a:r>
          </a:p>
        </p:txBody>
      </p:sp>
      <p:sp>
        <p:nvSpPr>
          <p:cNvPr id="44" name="ФГОС"/>
          <p:cNvSpPr/>
          <p:nvPr/>
        </p:nvSpPr>
        <p:spPr>
          <a:xfrm>
            <a:off x="1256265" y="2644365"/>
            <a:ext cx="1986728" cy="892176"/>
          </a:xfrm>
          <a:prstGeom prst="roundRect">
            <a:avLst>
              <a:gd name="adj" fmla="val 26530"/>
            </a:avLst>
          </a:prstGeom>
          <a:ln w="25400">
            <a:solidFill>
              <a:schemeClr val="accent1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>
            <a:lvl1pPr algn="ctr">
              <a:defRPr sz="2400"/>
            </a:lvl1pPr>
          </a:lstStyle>
          <a:p>
            <a:r>
              <a:t>ФГОС</a:t>
            </a:r>
          </a:p>
        </p:txBody>
      </p:sp>
      <p:sp>
        <p:nvSpPr>
          <p:cNvPr id="45" name="*можно ознакомится, проходит этап общественных слушаний"/>
          <p:cNvSpPr txBox="1"/>
          <p:nvPr/>
        </p:nvSpPr>
        <p:spPr>
          <a:xfrm>
            <a:off x="1243565" y="3957944"/>
            <a:ext cx="2012128" cy="898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/>
          </a:lstStyle>
          <a:p>
            <a:r>
              <a:t>*можно ознакомится, проходит этап общественных слушаний</a:t>
            </a:r>
          </a:p>
        </p:txBody>
      </p:sp>
      <p:sp>
        <p:nvSpPr>
          <p:cNvPr id="46" name="Стрелка"/>
          <p:cNvSpPr/>
          <p:nvPr/>
        </p:nvSpPr>
        <p:spPr>
          <a:xfrm>
            <a:off x="7006369" y="2789846"/>
            <a:ext cx="869260" cy="601213"/>
          </a:xfrm>
          <a:prstGeom prst="rightArrow">
            <a:avLst>
              <a:gd name="adj1" fmla="val 40944"/>
              <a:gd name="adj2" fmla="val 90053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7" name="ПООП"/>
          <p:cNvSpPr/>
          <p:nvPr/>
        </p:nvSpPr>
        <p:spPr>
          <a:xfrm>
            <a:off x="4801845" y="2644365"/>
            <a:ext cx="1986728" cy="892176"/>
          </a:xfrm>
          <a:prstGeom prst="roundRect">
            <a:avLst>
              <a:gd name="adj" fmla="val 26530"/>
            </a:avLst>
          </a:prstGeom>
          <a:ln w="25400">
            <a:solidFill>
              <a:schemeClr val="accent1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>
            <a:lvl1pPr algn="ctr">
              <a:defRPr sz="2400"/>
            </a:lvl1pPr>
          </a:lstStyle>
          <a:p>
            <a:r>
              <a:t>ПООП</a:t>
            </a:r>
          </a:p>
        </p:txBody>
      </p:sp>
      <p:sp>
        <p:nvSpPr>
          <p:cNvPr id="48" name="Стрелка"/>
          <p:cNvSpPr/>
          <p:nvPr/>
        </p:nvSpPr>
        <p:spPr>
          <a:xfrm>
            <a:off x="3587788" y="2789846"/>
            <a:ext cx="869261" cy="601213"/>
          </a:xfrm>
          <a:prstGeom prst="rightArrow">
            <a:avLst>
              <a:gd name="adj1" fmla="val 40944"/>
              <a:gd name="adj2" fmla="val 90053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" name="Рабочая программа"/>
          <p:cNvSpPr/>
          <p:nvPr/>
        </p:nvSpPr>
        <p:spPr>
          <a:xfrm>
            <a:off x="8347425" y="2644365"/>
            <a:ext cx="1986728" cy="892176"/>
          </a:xfrm>
          <a:prstGeom prst="roundRect">
            <a:avLst>
              <a:gd name="adj" fmla="val 26530"/>
            </a:avLst>
          </a:prstGeom>
          <a:ln w="25400">
            <a:solidFill>
              <a:schemeClr val="accent1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>
            <a:lvl1pPr algn="ctr">
              <a:defRPr sz="2400"/>
            </a:lvl1pPr>
          </a:lstStyle>
          <a:p>
            <a:r>
              <a:t>Рабочая программа</a:t>
            </a:r>
          </a:p>
        </p:txBody>
      </p:sp>
      <p:sp>
        <p:nvSpPr>
          <p:cNvPr id="50" name="Учебник из перечня (как минимум 1)…"/>
          <p:cNvSpPr txBox="1"/>
          <p:nvPr/>
        </p:nvSpPr>
        <p:spPr>
          <a:xfrm>
            <a:off x="7217053" y="3965236"/>
            <a:ext cx="4247472" cy="20131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140368" indent="-140368">
              <a:spcBef>
                <a:spcPts val="1600"/>
              </a:spcBef>
              <a:buSzPct val="100000"/>
              <a:buChar char="-"/>
              <a:defRPr sz="2100"/>
            </a:pPr>
            <a:r>
              <a:t>Учебник из перечня (как минимум 1)</a:t>
            </a:r>
          </a:p>
          <a:p>
            <a:pPr marL="140368" indent="-140368">
              <a:spcBef>
                <a:spcPts val="1600"/>
              </a:spcBef>
              <a:buSzPct val="100000"/>
              <a:buChar char="-"/>
              <a:defRPr sz="2100"/>
            </a:pPr>
            <a:r>
              <a:t>Методические рекомендации </a:t>
            </a:r>
          </a:p>
          <a:p>
            <a:pPr marL="140368" indent="-140368">
              <a:spcBef>
                <a:spcPts val="1600"/>
              </a:spcBef>
              <a:buSzPct val="100000"/>
              <a:buChar char="-"/>
              <a:defRPr sz="2100"/>
            </a:pPr>
            <a:r>
              <a:t>Рекомендованная программа к учебнику</a:t>
            </a:r>
          </a:p>
        </p:txBody>
      </p:sp>
      <p:sp>
        <p:nvSpPr>
          <p:cNvPr id="51" name="Овал"/>
          <p:cNvSpPr/>
          <p:nvPr/>
        </p:nvSpPr>
        <p:spPr>
          <a:xfrm>
            <a:off x="6807712" y="5156261"/>
            <a:ext cx="4766885" cy="999022"/>
          </a:xfrm>
          <a:prstGeom prst="ellipse">
            <a:avLst/>
          </a:prstGeom>
          <a:ln w="38100">
            <a:solidFill>
              <a:schemeClr val="accent6"/>
            </a:solidFill>
          </a:ln>
        </p:spPr>
        <p:txBody>
          <a:bodyPr lIns="45719" rIns="45719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Где мы сейчас?</a:t>
            </a:r>
          </a:p>
        </p:txBody>
      </p:sp>
      <p:sp>
        <p:nvSpPr>
          <p:cNvPr id="54" name="Google Shape;130;p5"/>
          <p:cNvSpPr/>
          <p:nvPr/>
        </p:nvSpPr>
        <p:spPr>
          <a:xfrm>
            <a:off x="633897" y="3894272"/>
            <a:ext cx="10924206" cy="1"/>
          </a:xfrm>
          <a:prstGeom prst="line">
            <a:avLst/>
          </a:prstGeom>
          <a:ln w="57150">
            <a:solidFill>
              <a:srgbClr val="FF0000"/>
            </a:solidFill>
            <a:tailEnd type="stealt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5" name="2019"/>
          <p:cNvSpPr txBox="1"/>
          <p:nvPr/>
        </p:nvSpPr>
        <p:spPr>
          <a:xfrm>
            <a:off x="343487" y="3359405"/>
            <a:ext cx="669192" cy="3752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/>
            </a:lvl1pPr>
          </a:lstStyle>
          <a:p>
            <a:r>
              <a:t>2019</a:t>
            </a:r>
          </a:p>
        </p:txBody>
      </p:sp>
      <p:sp>
        <p:nvSpPr>
          <p:cNvPr id="56" name="Овал"/>
          <p:cNvSpPr/>
          <p:nvPr/>
        </p:nvSpPr>
        <p:spPr>
          <a:xfrm>
            <a:off x="2184000" y="3537084"/>
            <a:ext cx="778720" cy="714376"/>
          </a:xfrm>
          <a:prstGeom prst="ellipse">
            <a:avLst/>
          </a:prstGeom>
          <a:ln w="203200">
            <a:solidFill>
              <a:schemeClr val="accent6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endParaRPr/>
          </a:p>
        </p:txBody>
      </p:sp>
      <p:sp>
        <p:nvSpPr>
          <p:cNvPr id="57" name="Звезда"/>
          <p:cNvSpPr/>
          <p:nvPr/>
        </p:nvSpPr>
        <p:spPr>
          <a:xfrm>
            <a:off x="10969706" y="3246463"/>
            <a:ext cx="1152072" cy="1085800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chemeClr val="accent4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8" name="Конструктор кейсов…"/>
          <p:cNvSpPr txBox="1"/>
          <p:nvPr/>
        </p:nvSpPr>
        <p:spPr>
          <a:xfrm>
            <a:off x="7931358" y="1105884"/>
            <a:ext cx="3913366" cy="2531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900"/>
              </a:spcBef>
              <a:defRPr sz="2600"/>
            </a:pPr>
            <a:r>
              <a:t>Конструктор кейсов</a:t>
            </a:r>
          </a:p>
          <a:p>
            <a:pPr algn="ctr">
              <a:spcBef>
                <a:spcPts val="1900"/>
              </a:spcBef>
              <a:defRPr sz="2600"/>
            </a:pPr>
            <a:r>
              <a:t>У разных параллелей, разные программы</a:t>
            </a:r>
          </a:p>
          <a:p>
            <a:pPr algn="ctr">
              <a:spcBef>
                <a:spcPts val="1900"/>
              </a:spcBef>
              <a:defRPr sz="2600"/>
            </a:pPr>
            <a:r>
              <a:t>Частое обращение к онлайн-ресурсам</a:t>
            </a:r>
          </a:p>
        </p:txBody>
      </p:sp>
      <p:sp>
        <p:nvSpPr>
          <p:cNvPr id="59" name="Совместное познание нового вместе с учениками"/>
          <p:cNvSpPr txBox="1"/>
          <p:nvPr/>
        </p:nvSpPr>
        <p:spPr>
          <a:xfrm>
            <a:off x="616677" y="4539811"/>
            <a:ext cx="3913365" cy="1261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900"/>
              </a:spcBef>
              <a:defRPr sz="2600"/>
            </a:lvl1pPr>
          </a:lstStyle>
          <a:p>
            <a:r>
              <a:t>Совместное познание нового вместе с учениками</a:t>
            </a:r>
          </a:p>
        </p:txBody>
      </p:sp>
      <p:sp>
        <p:nvSpPr>
          <p:cNvPr id="60" name="Развитие культурных компетенций…"/>
          <p:cNvSpPr txBox="1"/>
          <p:nvPr/>
        </p:nvSpPr>
        <p:spPr>
          <a:xfrm>
            <a:off x="8058358" y="4330322"/>
            <a:ext cx="3913365" cy="189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1900"/>
              </a:spcBef>
              <a:defRPr sz="2600"/>
            </a:pPr>
            <a:r>
              <a:t>Развитие культурных компетенций</a:t>
            </a:r>
          </a:p>
          <a:p>
            <a:pPr algn="ctr">
              <a:spcBef>
                <a:spcPts val="1900"/>
              </a:spcBef>
              <a:defRPr sz="2600"/>
            </a:pPr>
            <a:r>
              <a:t>Точка роста населенного пункта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Опрос</a:t>
            </a:r>
          </a:p>
        </p:txBody>
      </p:sp>
      <p:sp>
        <p:nvSpPr>
          <p:cNvPr id="63" name="menti.com"/>
          <p:cNvSpPr txBox="1"/>
          <p:nvPr/>
        </p:nvSpPr>
        <p:spPr>
          <a:xfrm>
            <a:off x="1603073" y="3105839"/>
            <a:ext cx="2447191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4000"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menti.com</a:t>
            </a:r>
          </a:p>
        </p:txBody>
      </p:sp>
      <p:sp>
        <p:nvSpPr>
          <p:cNvPr id="64" name="Стрелка"/>
          <p:cNvSpPr/>
          <p:nvPr/>
        </p:nvSpPr>
        <p:spPr>
          <a:xfrm>
            <a:off x="5143989" y="3128394"/>
            <a:ext cx="869261" cy="601212"/>
          </a:xfrm>
          <a:prstGeom prst="rightArrow">
            <a:avLst>
              <a:gd name="adj1" fmla="val 40944"/>
              <a:gd name="adj2" fmla="val 90053"/>
            </a:avLst>
          </a:prstGeom>
          <a:solidFill>
            <a:srgbClr val="000000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65" name="43 52 28"/>
          <p:cNvSpPr txBox="1"/>
          <p:nvPr/>
        </p:nvSpPr>
        <p:spPr>
          <a:xfrm>
            <a:off x="7106975" y="3025366"/>
            <a:ext cx="2575928" cy="8072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5000"/>
            </a:lvl1pPr>
          </a:lstStyle>
          <a:p>
            <a:r>
              <a:t>43 52 28</a:t>
            </a:r>
          </a:p>
        </p:txBody>
      </p:sp>
      <p:sp>
        <p:nvSpPr>
          <p:cNvPr id="66" name="Подходы и формы к образовательным программам"/>
          <p:cNvSpPr txBox="1"/>
          <p:nvPr/>
        </p:nvSpPr>
        <p:spPr>
          <a:xfrm>
            <a:off x="810415" y="4496629"/>
            <a:ext cx="9536409" cy="535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100"/>
            </a:lvl1pPr>
          </a:lstStyle>
          <a:p>
            <a:r>
              <a:t>Подходы и формы к образовательным программам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110;p2"/>
          <p:cNvSpPr txBox="1">
            <a:spLocks noGrp="1"/>
          </p:cNvSpPr>
          <p:nvPr>
            <p:ph type="body" idx="1"/>
          </p:nvPr>
        </p:nvSpPr>
        <p:spPr>
          <a:xfrm>
            <a:off x="1104900" y="2070781"/>
            <a:ext cx="10515600" cy="3343048"/>
          </a:xfrm>
          <a:prstGeom prst="rect">
            <a:avLst/>
          </a:prstGeom>
        </p:spPr>
        <p:txBody>
          <a:bodyPr numCol="2"/>
          <a:lstStyle/>
          <a:p>
            <a:pPr marL="228600" indent="-228600">
              <a:spcBef>
                <a:spcPts val="1800"/>
              </a:spcBef>
              <a:buClr>
                <a:srgbClr val="FF0000"/>
              </a:buClr>
              <a:buSzPts val="2400"/>
              <a:defRPr sz="2400">
                <a:solidFill>
                  <a:srgbClr val="484C6A"/>
                </a:solidFill>
              </a:defRPr>
            </a:pPr>
            <a:r>
              <a:t>Вытягивающая модель</a:t>
            </a:r>
          </a:p>
          <a:p>
            <a:pPr marL="228600" indent="-228600">
              <a:spcBef>
                <a:spcPts val="1800"/>
              </a:spcBef>
              <a:buClr>
                <a:srgbClr val="FF0000"/>
              </a:buClr>
              <a:buSzPts val="2400"/>
              <a:defRPr sz="2400">
                <a:solidFill>
                  <a:srgbClr val="484C6A"/>
                </a:solidFill>
              </a:defRPr>
            </a:pPr>
            <a:r>
              <a:t>Проектная деятельность</a:t>
            </a:r>
          </a:p>
          <a:p>
            <a:pPr marL="228600" indent="-228600">
              <a:spcBef>
                <a:spcPts val="1800"/>
              </a:spcBef>
              <a:buClr>
                <a:srgbClr val="FF0000"/>
              </a:buClr>
              <a:buSzPts val="2400"/>
              <a:defRPr sz="2400">
                <a:solidFill>
                  <a:srgbClr val="484C6A"/>
                </a:solidFill>
              </a:defRPr>
            </a:pPr>
            <a:r>
              <a:t>Развитие гибких навыков</a:t>
            </a:r>
          </a:p>
          <a:p>
            <a:pPr marL="228600" indent="-228600">
              <a:spcBef>
                <a:spcPts val="1800"/>
              </a:spcBef>
              <a:buClr>
                <a:srgbClr val="FF0000"/>
              </a:buClr>
              <a:buSzPts val="2400"/>
              <a:defRPr sz="2400">
                <a:solidFill>
                  <a:srgbClr val="484C6A"/>
                </a:solidFill>
              </a:defRPr>
            </a:pPr>
            <a:r>
              <a:t>Горизонтальное обучение</a:t>
            </a:r>
          </a:p>
          <a:p>
            <a:pPr marL="228600" indent="-228600">
              <a:spcBef>
                <a:spcPts val="1800"/>
              </a:spcBef>
              <a:buClr>
                <a:srgbClr val="FF0000"/>
              </a:buClr>
              <a:buSzPts val="2400"/>
              <a:defRPr sz="2400">
                <a:solidFill>
                  <a:srgbClr val="484C6A"/>
                </a:solidFill>
              </a:defRPr>
            </a:pPr>
            <a:r>
              <a:t>Кейс-метод</a:t>
            </a:r>
          </a:p>
          <a:p>
            <a:pPr marL="228600" indent="-228600">
              <a:spcBef>
                <a:spcPts val="1800"/>
              </a:spcBef>
              <a:buClr>
                <a:srgbClr val="FF0000"/>
              </a:buClr>
              <a:buSzPts val="2400"/>
              <a:defRPr sz="2400">
                <a:solidFill>
                  <a:srgbClr val="484C6A"/>
                </a:solidFill>
              </a:defRPr>
            </a:pPr>
            <a:r>
              <a:t>Современные технологии</a:t>
            </a:r>
          </a:p>
          <a:p>
            <a:pPr marL="228600" indent="-228600">
              <a:spcBef>
                <a:spcPts val="1800"/>
              </a:spcBef>
              <a:buClr>
                <a:srgbClr val="FF0000"/>
              </a:buClr>
              <a:buSzPts val="2400"/>
              <a:defRPr sz="2400">
                <a:solidFill>
                  <a:srgbClr val="484C6A"/>
                </a:solidFill>
              </a:defRPr>
            </a:pPr>
            <a:r>
              <a:t>Работа на высокотехнологичном оборудовании</a:t>
            </a:r>
          </a:p>
          <a:p>
            <a:pPr marL="228600" indent="-228600">
              <a:spcBef>
                <a:spcPts val="1800"/>
              </a:spcBef>
              <a:buClr>
                <a:srgbClr val="FF0000"/>
              </a:buClr>
              <a:buSzPts val="2400"/>
              <a:defRPr sz="2400">
                <a:solidFill>
                  <a:srgbClr val="484C6A"/>
                </a:solidFill>
              </a:defRPr>
            </a:pPr>
            <a:r>
              <a:t>Тиражирование лучших практик</a:t>
            </a:r>
          </a:p>
          <a:p>
            <a:pPr marL="228600" indent="-228600">
              <a:spcBef>
                <a:spcPts val="1800"/>
              </a:spcBef>
              <a:buClr>
                <a:srgbClr val="FF0000"/>
              </a:buClr>
              <a:buSzPts val="2400"/>
              <a:defRPr sz="2400">
                <a:solidFill>
                  <a:srgbClr val="484C6A"/>
                </a:solidFill>
              </a:defRPr>
            </a:pPr>
            <a:r>
              <a:t>Региональная компонента</a:t>
            </a:r>
          </a:p>
        </p:txBody>
      </p:sp>
      <p:sp>
        <p:nvSpPr>
          <p:cNvPr id="69" name="Google Shape;111;p2"/>
          <p:cNvSpPr txBox="1">
            <a:spLocks noGrp="1"/>
          </p:cNvSpPr>
          <p:nvPr>
            <p:ph type="title"/>
          </p:nvPr>
        </p:nvSpPr>
        <p:spPr>
          <a:xfrm>
            <a:off x="1104899" y="365125"/>
            <a:ext cx="8729982" cy="91757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Содержание образовательных программ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Группа 2"/>
          <p:cNvGrpSpPr/>
          <p:nvPr/>
        </p:nvGrpSpPr>
        <p:grpSpPr>
          <a:xfrm>
            <a:off x="2540492" y="2434426"/>
            <a:ext cx="8550055" cy="3543790"/>
            <a:chOff x="0" y="0"/>
            <a:chExt cx="8550053" cy="3543790"/>
          </a:xfrm>
        </p:grpSpPr>
        <p:sp>
          <p:nvSpPr>
            <p:cNvPr id="71" name="Прямоугольник 1"/>
            <p:cNvSpPr/>
            <p:nvPr/>
          </p:nvSpPr>
          <p:spPr>
            <a:xfrm>
              <a:off x="16418" y="18512"/>
              <a:ext cx="1457326" cy="576336"/>
            </a:xfrm>
            <a:prstGeom prst="rect">
              <a:avLst/>
            </a:prstGeom>
            <a:solidFill>
              <a:srgbClr val="FFE69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2" name="Прямоугольник 39"/>
            <p:cNvSpPr/>
            <p:nvPr/>
          </p:nvSpPr>
          <p:spPr>
            <a:xfrm>
              <a:off x="1830047" y="746320"/>
              <a:ext cx="1457326" cy="576336"/>
            </a:xfrm>
            <a:prstGeom prst="rect">
              <a:avLst/>
            </a:prstGeom>
            <a:solidFill>
              <a:srgbClr val="FFE69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3" name="Прямоугольник 40"/>
            <p:cNvSpPr/>
            <p:nvPr/>
          </p:nvSpPr>
          <p:spPr>
            <a:xfrm>
              <a:off x="3538801" y="1520243"/>
              <a:ext cx="1457326" cy="576336"/>
            </a:xfrm>
            <a:prstGeom prst="rect">
              <a:avLst/>
            </a:prstGeom>
            <a:solidFill>
              <a:srgbClr val="FFE69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4" name="Прямоугольник 41"/>
            <p:cNvSpPr/>
            <p:nvPr/>
          </p:nvSpPr>
          <p:spPr>
            <a:xfrm>
              <a:off x="5272159" y="2246404"/>
              <a:ext cx="1457326" cy="576336"/>
            </a:xfrm>
            <a:prstGeom prst="rect">
              <a:avLst/>
            </a:prstGeom>
            <a:solidFill>
              <a:srgbClr val="FFE69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5" name="Прямоугольник 42"/>
            <p:cNvSpPr/>
            <p:nvPr/>
          </p:nvSpPr>
          <p:spPr>
            <a:xfrm>
              <a:off x="7071570" y="2944687"/>
              <a:ext cx="1457326" cy="576336"/>
            </a:xfrm>
            <a:prstGeom prst="rect">
              <a:avLst/>
            </a:prstGeom>
            <a:solidFill>
              <a:srgbClr val="FFE69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6" name="Прямоугольник 43"/>
            <p:cNvSpPr/>
            <p:nvPr/>
          </p:nvSpPr>
          <p:spPr>
            <a:xfrm>
              <a:off x="7065211" y="2246404"/>
              <a:ext cx="1457326" cy="576336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7" name="Прямоугольник 44"/>
            <p:cNvSpPr/>
            <p:nvPr/>
          </p:nvSpPr>
          <p:spPr>
            <a:xfrm>
              <a:off x="5283412" y="1525354"/>
              <a:ext cx="1457326" cy="576336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8" name="Прямоугольник 45"/>
            <p:cNvSpPr/>
            <p:nvPr/>
          </p:nvSpPr>
          <p:spPr>
            <a:xfrm>
              <a:off x="3568069" y="744038"/>
              <a:ext cx="1457326" cy="576336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79" name="Прямоугольник 46"/>
            <p:cNvSpPr/>
            <p:nvPr/>
          </p:nvSpPr>
          <p:spPr>
            <a:xfrm>
              <a:off x="1828000" y="21672"/>
              <a:ext cx="1457326" cy="576336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0" name="Прямоугольник 47"/>
            <p:cNvSpPr/>
            <p:nvPr/>
          </p:nvSpPr>
          <p:spPr>
            <a:xfrm>
              <a:off x="3568069" y="21672"/>
              <a:ext cx="1457326" cy="576336"/>
            </a:xfrm>
            <a:prstGeom prst="rect">
              <a:avLst/>
            </a:prstGeom>
            <a:solidFill>
              <a:srgbClr val="F4B18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1" name="Прямоугольник 48"/>
            <p:cNvSpPr/>
            <p:nvPr/>
          </p:nvSpPr>
          <p:spPr>
            <a:xfrm>
              <a:off x="5305630" y="744038"/>
              <a:ext cx="1457326" cy="576336"/>
            </a:xfrm>
            <a:prstGeom prst="rect">
              <a:avLst/>
            </a:prstGeom>
            <a:solidFill>
              <a:srgbClr val="F4B18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2" name="Прямоугольник 49"/>
            <p:cNvSpPr/>
            <p:nvPr/>
          </p:nvSpPr>
          <p:spPr>
            <a:xfrm>
              <a:off x="7092728" y="1510669"/>
              <a:ext cx="1457326" cy="576336"/>
            </a:xfrm>
            <a:prstGeom prst="rect">
              <a:avLst/>
            </a:prstGeom>
            <a:solidFill>
              <a:srgbClr val="F4B18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3" name="Прямоугольник 50"/>
            <p:cNvSpPr/>
            <p:nvPr/>
          </p:nvSpPr>
          <p:spPr>
            <a:xfrm>
              <a:off x="7092728" y="755334"/>
              <a:ext cx="1457326" cy="576336"/>
            </a:xfrm>
            <a:prstGeom prst="rect">
              <a:avLst/>
            </a:prstGeom>
            <a:solidFill>
              <a:srgbClr val="D9D9D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4" name="Прямоугольник 51"/>
            <p:cNvSpPr/>
            <p:nvPr/>
          </p:nvSpPr>
          <p:spPr>
            <a:xfrm>
              <a:off x="7092728" y="-1"/>
              <a:ext cx="1457326" cy="576336"/>
            </a:xfrm>
            <a:prstGeom prst="rect">
              <a:avLst/>
            </a:prstGeom>
            <a:solidFill>
              <a:srgbClr val="D9D9D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5" name="Прямоугольник 52"/>
            <p:cNvSpPr/>
            <p:nvPr/>
          </p:nvSpPr>
          <p:spPr>
            <a:xfrm>
              <a:off x="5330398" y="-1"/>
              <a:ext cx="1457326" cy="576336"/>
            </a:xfrm>
            <a:prstGeom prst="rect">
              <a:avLst/>
            </a:prstGeom>
            <a:solidFill>
              <a:srgbClr val="D9D9D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6" name="Прямоугольник 53"/>
            <p:cNvSpPr/>
            <p:nvPr/>
          </p:nvSpPr>
          <p:spPr>
            <a:xfrm>
              <a:off x="16418" y="755333"/>
              <a:ext cx="1457326" cy="576336"/>
            </a:xfrm>
            <a:prstGeom prst="rect">
              <a:avLst/>
            </a:prstGeom>
            <a:solidFill>
              <a:srgbClr val="CC99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7" name="Прямоугольник 54"/>
            <p:cNvSpPr/>
            <p:nvPr/>
          </p:nvSpPr>
          <p:spPr>
            <a:xfrm>
              <a:off x="1805446" y="1530480"/>
              <a:ext cx="1457326" cy="576336"/>
            </a:xfrm>
            <a:prstGeom prst="rect">
              <a:avLst/>
            </a:prstGeom>
            <a:solidFill>
              <a:srgbClr val="CC99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8" name="Прямоугольник 55"/>
            <p:cNvSpPr/>
            <p:nvPr/>
          </p:nvSpPr>
          <p:spPr>
            <a:xfrm>
              <a:off x="3538801" y="2237794"/>
              <a:ext cx="1457326" cy="576336"/>
            </a:xfrm>
            <a:prstGeom prst="rect">
              <a:avLst/>
            </a:prstGeom>
            <a:solidFill>
              <a:srgbClr val="CC99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89" name="Прямоугольник 56"/>
            <p:cNvSpPr/>
            <p:nvPr/>
          </p:nvSpPr>
          <p:spPr>
            <a:xfrm>
              <a:off x="5251222" y="2967454"/>
              <a:ext cx="1457326" cy="576336"/>
            </a:xfrm>
            <a:prstGeom prst="rect">
              <a:avLst/>
            </a:prstGeom>
            <a:solidFill>
              <a:srgbClr val="CC99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0" name="Прямоугольник 57"/>
            <p:cNvSpPr/>
            <p:nvPr/>
          </p:nvSpPr>
          <p:spPr>
            <a:xfrm>
              <a:off x="3537699" y="2967454"/>
              <a:ext cx="1457326" cy="576336"/>
            </a:xfrm>
            <a:prstGeom prst="rect">
              <a:avLst/>
            </a:prstGeom>
            <a:solidFill>
              <a:srgbClr val="FF669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1" name="Прямоугольник 58"/>
            <p:cNvSpPr/>
            <p:nvPr/>
          </p:nvSpPr>
          <p:spPr>
            <a:xfrm>
              <a:off x="1805443" y="2240799"/>
              <a:ext cx="1457326" cy="576336"/>
            </a:xfrm>
            <a:prstGeom prst="rect">
              <a:avLst/>
            </a:prstGeom>
            <a:solidFill>
              <a:srgbClr val="FF669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2" name="Прямоугольник 59"/>
            <p:cNvSpPr/>
            <p:nvPr/>
          </p:nvSpPr>
          <p:spPr>
            <a:xfrm>
              <a:off x="0" y="1484681"/>
              <a:ext cx="1457326" cy="576336"/>
            </a:xfrm>
            <a:prstGeom prst="rect">
              <a:avLst/>
            </a:prstGeom>
            <a:solidFill>
              <a:srgbClr val="FF669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3" name="Прямоугольник 60"/>
            <p:cNvSpPr/>
            <p:nvPr/>
          </p:nvSpPr>
          <p:spPr>
            <a:xfrm>
              <a:off x="0" y="2231015"/>
              <a:ext cx="1457326" cy="576336"/>
            </a:xfrm>
            <a:prstGeom prst="rect">
              <a:avLst/>
            </a:prstGeom>
            <a:solidFill>
              <a:srgbClr val="FF99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4" name="Прямоугольник 61"/>
            <p:cNvSpPr/>
            <p:nvPr/>
          </p:nvSpPr>
          <p:spPr>
            <a:xfrm>
              <a:off x="1805442" y="2967454"/>
              <a:ext cx="1457326" cy="576336"/>
            </a:xfrm>
            <a:prstGeom prst="rect">
              <a:avLst/>
            </a:prstGeom>
            <a:solidFill>
              <a:srgbClr val="FF99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95" name="Прямоугольник 62"/>
            <p:cNvSpPr/>
            <p:nvPr/>
          </p:nvSpPr>
          <p:spPr>
            <a:xfrm>
              <a:off x="25464" y="2967454"/>
              <a:ext cx="1457326" cy="576336"/>
            </a:xfrm>
            <a:prstGeom prst="rect">
              <a:avLst/>
            </a:prstGeom>
            <a:solidFill>
              <a:srgbClr val="F4B18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97" name="Google Shape;116;p3"/>
          <p:cNvSpPr txBox="1">
            <a:spLocks noGrp="1"/>
          </p:cNvSpPr>
          <p:nvPr>
            <p:ph type="title"/>
          </p:nvPr>
        </p:nvSpPr>
        <p:spPr>
          <a:xfrm>
            <a:off x="1087315" y="479425"/>
            <a:ext cx="9975713" cy="917575"/>
          </a:xfrm>
          <a:prstGeom prst="rect">
            <a:avLst/>
          </a:prstGeom>
        </p:spPr>
        <p:txBody>
          <a:bodyPr/>
          <a:lstStyle/>
          <a:p>
            <a:pPr>
              <a:defRPr sz="28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Матрица образовательных программ </a:t>
            </a:r>
            <a:r>
              <a:rPr sz="2400" b="1">
                <a:latin typeface="+mn-lt"/>
                <a:ea typeface="+mn-ea"/>
                <a:cs typeface="+mn-cs"/>
                <a:sym typeface="Arial"/>
              </a:rPr>
              <a:t>(очередность ввода) по предметной области «Технология»</a:t>
            </a:r>
          </a:p>
        </p:txBody>
      </p:sp>
      <p:sp>
        <p:nvSpPr>
          <p:cNvPr id="98" name="Google Shape;105;p1"/>
          <p:cNvSpPr txBox="1"/>
          <p:nvPr/>
        </p:nvSpPr>
        <p:spPr>
          <a:xfrm>
            <a:off x="2680774" y="1880833"/>
            <a:ext cx="1267044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5</a:t>
            </a:r>
            <a:r>
              <a:rPr sz="1800"/>
              <a:t> класс</a:t>
            </a:r>
          </a:p>
        </p:txBody>
      </p:sp>
      <p:sp>
        <p:nvSpPr>
          <p:cNvPr id="99" name="Google Shape;105;p1"/>
          <p:cNvSpPr txBox="1"/>
          <p:nvPr/>
        </p:nvSpPr>
        <p:spPr>
          <a:xfrm>
            <a:off x="4462426" y="1880833"/>
            <a:ext cx="1267044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6</a:t>
            </a:r>
            <a:r>
              <a:rPr sz="1800"/>
              <a:t> класс</a:t>
            </a:r>
          </a:p>
        </p:txBody>
      </p:sp>
      <p:sp>
        <p:nvSpPr>
          <p:cNvPr id="100" name="Google Shape;105;p1"/>
          <p:cNvSpPr txBox="1"/>
          <p:nvPr/>
        </p:nvSpPr>
        <p:spPr>
          <a:xfrm>
            <a:off x="6246698" y="1880833"/>
            <a:ext cx="1267044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7</a:t>
            </a:r>
            <a:r>
              <a:rPr sz="1800"/>
              <a:t> класс</a:t>
            </a:r>
          </a:p>
        </p:txBody>
      </p:sp>
      <p:sp>
        <p:nvSpPr>
          <p:cNvPr id="101" name="Google Shape;105;p1"/>
          <p:cNvSpPr txBox="1"/>
          <p:nvPr/>
        </p:nvSpPr>
        <p:spPr>
          <a:xfrm>
            <a:off x="7954046" y="1880833"/>
            <a:ext cx="1267044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8</a:t>
            </a:r>
            <a:r>
              <a:rPr sz="1800"/>
              <a:t> класс</a:t>
            </a:r>
          </a:p>
        </p:txBody>
      </p:sp>
      <p:sp>
        <p:nvSpPr>
          <p:cNvPr id="102" name="Google Shape;105;p1"/>
          <p:cNvSpPr txBox="1"/>
          <p:nvPr/>
        </p:nvSpPr>
        <p:spPr>
          <a:xfrm>
            <a:off x="9760324" y="1880833"/>
            <a:ext cx="1267044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 algn="ctr">
              <a:lnSpc>
                <a:spcPct val="90000"/>
              </a:lnSpc>
              <a:defRPr sz="2400">
                <a:solidFill>
                  <a:srgbClr val="484C6A"/>
                </a:solidFill>
              </a:defRPr>
            </a:pPr>
            <a:r>
              <a:t>9</a:t>
            </a:r>
            <a:r>
              <a:rPr sz="1800"/>
              <a:t> класс</a:t>
            </a:r>
          </a:p>
        </p:txBody>
      </p:sp>
      <p:sp>
        <p:nvSpPr>
          <p:cNvPr id="103" name="Google Shape;105;p1"/>
          <p:cNvSpPr txBox="1"/>
          <p:nvPr/>
        </p:nvSpPr>
        <p:spPr>
          <a:xfrm>
            <a:off x="1017501" y="2575199"/>
            <a:ext cx="1267045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19/20</a:t>
            </a:r>
          </a:p>
        </p:txBody>
      </p:sp>
      <p:sp>
        <p:nvSpPr>
          <p:cNvPr id="104" name="Google Shape;105;p1"/>
          <p:cNvSpPr txBox="1"/>
          <p:nvPr/>
        </p:nvSpPr>
        <p:spPr>
          <a:xfrm>
            <a:off x="1017501" y="3271158"/>
            <a:ext cx="1267045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20/21</a:t>
            </a:r>
          </a:p>
        </p:txBody>
      </p:sp>
      <p:sp>
        <p:nvSpPr>
          <p:cNvPr id="105" name="Google Shape;105;p1"/>
          <p:cNvSpPr txBox="1"/>
          <p:nvPr/>
        </p:nvSpPr>
        <p:spPr>
          <a:xfrm>
            <a:off x="1017501" y="4007053"/>
            <a:ext cx="1267045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21/22</a:t>
            </a:r>
          </a:p>
        </p:txBody>
      </p:sp>
      <p:sp>
        <p:nvSpPr>
          <p:cNvPr id="106" name="Google Shape;105;p1"/>
          <p:cNvSpPr txBox="1"/>
          <p:nvPr/>
        </p:nvSpPr>
        <p:spPr>
          <a:xfrm>
            <a:off x="1017501" y="4742212"/>
            <a:ext cx="1267045" cy="38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22/23</a:t>
            </a:r>
          </a:p>
        </p:txBody>
      </p:sp>
      <p:sp>
        <p:nvSpPr>
          <p:cNvPr id="107" name="Google Shape;105;p1"/>
          <p:cNvSpPr txBox="1"/>
          <p:nvPr/>
        </p:nvSpPr>
        <p:spPr>
          <a:xfrm>
            <a:off x="1017501" y="5517307"/>
            <a:ext cx="1267045" cy="3891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21750" tIns="21750" rIns="21750" bIns="21750">
            <a:spAutoFit/>
          </a:bodyPr>
          <a:lstStyle/>
          <a:p>
            <a:pPr>
              <a:lnSpc>
                <a:spcPct val="90000"/>
              </a:lnSpc>
              <a:defRPr sz="1800">
                <a:solidFill>
                  <a:srgbClr val="484C6A"/>
                </a:solidFill>
              </a:defRPr>
            </a:pPr>
            <a:r>
              <a:t>20</a:t>
            </a:r>
            <a:r>
              <a:rPr sz="2400"/>
              <a:t>23/24</a:t>
            </a:r>
          </a:p>
        </p:txBody>
      </p:sp>
      <p:grpSp>
        <p:nvGrpSpPr>
          <p:cNvPr id="130" name="Группа 3"/>
          <p:cNvGrpSpPr/>
          <p:nvPr/>
        </p:nvGrpSpPr>
        <p:grpSpPr>
          <a:xfrm>
            <a:off x="2408739" y="2530069"/>
            <a:ext cx="8531112" cy="3410667"/>
            <a:chOff x="0" y="0"/>
            <a:chExt cx="8531111" cy="3410665"/>
          </a:xfrm>
        </p:grpSpPr>
        <p:sp>
          <p:nvSpPr>
            <p:cNvPr id="108" name="Google Shape;105;p1"/>
            <p:cNvSpPr txBox="1"/>
            <p:nvPr/>
          </p:nvSpPr>
          <p:spPr>
            <a:xfrm>
              <a:off x="0" y="0"/>
              <a:ext cx="1719659" cy="4718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Промдизайн  </a:t>
              </a:r>
              <a:br/>
              <a:r>
                <a:t>+ Робо  </a:t>
              </a:r>
            </a:p>
          </p:txBody>
        </p:sp>
        <p:sp>
          <p:nvSpPr>
            <p:cNvPr id="109" name="Google Shape;105;p1"/>
            <p:cNvSpPr txBox="1"/>
            <p:nvPr/>
          </p:nvSpPr>
          <p:spPr>
            <a:xfrm>
              <a:off x="1782954" y="1743"/>
              <a:ext cx="1719660" cy="4718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Промдизайн  </a:t>
              </a:r>
              <a:br/>
              <a:r>
                <a:t>+ Робо  </a:t>
              </a:r>
            </a:p>
          </p:txBody>
        </p:sp>
        <p:sp>
          <p:nvSpPr>
            <p:cNvPr id="110" name="Google Shape;105;p1"/>
            <p:cNvSpPr txBox="1"/>
            <p:nvPr/>
          </p:nvSpPr>
          <p:spPr>
            <a:xfrm>
              <a:off x="3568214" y="1744"/>
              <a:ext cx="1719660" cy="4718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Промдизайн  </a:t>
              </a:r>
              <a:br/>
              <a:r>
                <a:t>+ VR/AR</a:t>
              </a:r>
            </a:p>
          </p:txBody>
        </p:sp>
        <p:sp>
          <p:nvSpPr>
            <p:cNvPr id="111" name="Google Shape;105;p1"/>
            <p:cNvSpPr txBox="1"/>
            <p:nvPr/>
          </p:nvSpPr>
          <p:spPr>
            <a:xfrm>
              <a:off x="586" y="732208"/>
              <a:ext cx="1719660" cy="4718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Промдизайн  </a:t>
              </a:r>
              <a:br/>
              <a:r>
                <a:t>+ Робо  </a:t>
              </a:r>
            </a:p>
          </p:txBody>
        </p:sp>
        <p:sp>
          <p:nvSpPr>
            <p:cNvPr id="112" name="Google Shape;105;p1"/>
            <p:cNvSpPr txBox="1"/>
            <p:nvPr/>
          </p:nvSpPr>
          <p:spPr>
            <a:xfrm>
              <a:off x="586" y="1470776"/>
              <a:ext cx="1719660" cy="4718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Промдизайн  </a:t>
              </a:r>
              <a:br/>
              <a:r>
                <a:t>+ Робо  </a:t>
              </a:r>
            </a:p>
          </p:txBody>
        </p:sp>
        <p:sp>
          <p:nvSpPr>
            <p:cNvPr id="113" name="Google Shape;105;p1"/>
            <p:cNvSpPr txBox="1"/>
            <p:nvPr/>
          </p:nvSpPr>
          <p:spPr>
            <a:xfrm>
              <a:off x="586" y="2163100"/>
              <a:ext cx="1719660" cy="4718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Промдизайн  </a:t>
              </a:r>
              <a:br/>
              <a:r>
                <a:t>+ Робо  </a:t>
              </a:r>
            </a:p>
          </p:txBody>
        </p:sp>
        <p:sp>
          <p:nvSpPr>
            <p:cNvPr id="114" name="Google Shape;105;p1"/>
            <p:cNvSpPr txBox="1"/>
            <p:nvPr/>
          </p:nvSpPr>
          <p:spPr>
            <a:xfrm>
              <a:off x="586" y="2938808"/>
              <a:ext cx="1719660" cy="4718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Промдизайн  </a:t>
              </a:r>
              <a:br/>
              <a:r>
                <a:t>+ Робо  </a:t>
              </a:r>
            </a:p>
          </p:txBody>
        </p:sp>
        <p:sp>
          <p:nvSpPr>
            <p:cNvPr id="115" name="Google Shape;105;p1"/>
            <p:cNvSpPr txBox="1"/>
            <p:nvPr/>
          </p:nvSpPr>
          <p:spPr>
            <a:xfrm>
              <a:off x="2053686" y="806119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VR/AR</a:t>
              </a:r>
            </a:p>
          </p:txBody>
        </p:sp>
        <p:sp>
          <p:nvSpPr>
            <p:cNvPr id="116" name="Google Shape;105;p1"/>
            <p:cNvSpPr txBox="1"/>
            <p:nvPr/>
          </p:nvSpPr>
          <p:spPr>
            <a:xfrm>
              <a:off x="2053686" y="1572307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VR/AR</a:t>
              </a:r>
            </a:p>
          </p:txBody>
        </p:sp>
        <p:sp>
          <p:nvSpPr>
            <p:cNvPr id="117" name="Google Shape;105;p1"/>
            <p:cNvSpPr txBox="1"/>
            <p:nvPr/>
          </p:nvSpPr>
          <p:spPr>
            <a:xfrm>
              <a:off x="2053686" y="2266301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VR/AR</a:t>
              </a:r>
            </a:p>
          </p:txBody>
        </p:sp>
        <p:sp>
          <p:nvSpPr>
            <p:cNvPr id="118" name="Google Shape;105;p1"/>
            <p:cNvSpPr txBox="1"/>
            <p:nvPr/>
          </p:nvSpPr>
          <p:spPr>
            <a:xfrm>
              <a:off x="2053686" y="3042011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VR/AR</a:t>
              </a:r>
            </a:p>
          </p:txBody>
        </p:sp>
        <p:sp>
          <p:nvSpPr>
            <p:cNvPr id="119" name="Google Shape;105;p1"/>
            <p:cNvSpPr txBox="1"/>
            <p:nvPr/>
          </p:nvSpPr>
          <p:spPr>
            <a:xfrm>
              <a:off x="3796906" y="806119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VR/AR</a:t>
              </a:r>
            </a:p>
          </p:txBody>
        </p:sp>
        <p:sp>
          <p:nvSpPr>
            <p:cNvPr id="120" name="Google Shape;105;p1"/>
            <p:cNvSpPr txBox="1"/>
            <p:nvPr/>
          </p:nvSpPr>
          <p:spPr>
            <a:xfrm>
              <a:off x="3796906" y="1580042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Гео</a:t>
              </a:r>
            </a:p>
          </p:txBody>
        </p:sp>
        <p:sp>
          <p:nvSpPr>
            <p:cNvPr id="121" name="Google Shape;105;p1"/>
            <p:cNvSpPr txBox="1"/>
            <p:nvPr/>
          </p:nvSpPr>
          <p:spPr>
            <a:xfrm>
              <a:off x="3796906" y="2266300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Гео</a:t>
              </a:r>
            </a:p>
          </p:txBody>
        </p:sp>
        <p:sp>
          <p:nvSpPr>
            <p:cNvPr id="122" name="Google Shape;105;p1"/>
            <p:cNvSpPr txBox="1"/>
            <p:nvPr/>
          </p:nvSpPr>
          <p:spPr>
            <a:xfrm>
              <a:off x="3796906" y="3027179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Гео</a:t>
              </a:r>
            </a:p>
          </p:txBody>
        </p:sp>
        <p:sp>
          <p:nvSpPr>
            <p:cNvPr id="123" name="Google Shape;105;p1"/>
            <p:cNvSpPr txBox="1"/>
            <p:nvPr/>
          </p:nvSpPr>
          <p:spPr>
            <a:xfrm>
              <a:off x="5502122" y="676673"/>
              <a:ext cx="1235548" cy="4718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Гео + IT </a:t>
              </a:r>
              <a:br/>
              <a:r>
                <a:t>+ Аэро</a:t>
              </a:r>
            </a:p>
          </p:txBody>
        </p:sp>
        <p:sp>
          <p:nvSpPr>
            <p:cNvPr id="124" name="Google Shape;105;p1"/>
            <p:cNvSpPr txBox="1"/>
            <p:nvPr/>
          </p:nvSpPr>
          <p:spPr>
            <a:xfrm>
              <a:off x="5502122" y="2256756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IT + Аэро</a:t>
              </a:r>
            </a:p>
          </p:txBody>
        </p:sp>
        <p:sp>
          <p:nvSpPr>
            <p:cNvPr id="125" name="Google Shape;105;p1"/>
            <p:cNvSpPr txBox="1"/>
            <p:nvPr/>
          </p:nvSpPr>
          <p:spPr>
            <a:xfrm>
              <a:off x="5502122" y="3027179"/>
              <a:ext cx="1235548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IT + Аэро</a:t>
              </a:r>
            </a:p>
          </p:txBody>
        </p:sp>
        <p:sp>
          <p:nvSpPr>
            <p:cNvPr id="126" name="Google Shape;105;p1"/>
            <p:cNvSpPr txBox="1"/>
            <p:nvPr/>
          </p:nvSpPr>
          <p:spPr>
            <a:xfrm>
              <a:off x="5502122" y="1494489"/>
              <a:ext cx="1235548" cy="4718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/>
            <a:p>
              <a:pPr algn="ctr">
                <a:lnSpc>
                  <a:spcPct val="90000"/>
                </a:lnSpc>
                <a:defRPr sz="1600"/>
              </a:pPr>
              <a:r>
                <a:t>Гео + IT </a:t>
              </a:r>
              <a:br/>
              <a:r>
                <a:t>+ Аэро</a:t>
              </a:r>
            </a:p>
          </p:txBody>
        </p:sp>
        <p:sp>
          <p:nvSpPr>
            <p:cNvPr id="127" name="Google Shape;105;p1"/>
            <p:cNvSpPr txBox="1"/>
            <p:nvPr/>
          </p:nvSpPr>
          <p:spPr>
            <a:xfrm>
              <a:off x="7425470" y="1644206"/>
              <a:ext cx="1105642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Проект </a:t>
              </a:r>
            </a:p>
          </p:txBody>
        </p:sp>
        <p:sp>
          <p:nvSpPr>
            <p:cNvPr id="128" name="Google Shape;105;p1"/>
            <p:cNvSpPr txBox="1"/>
            <p:nvPr/>
          </p:nvSpPr>
          <p:spPr>
            <a:xfrm>
              <a:off x="7425470" y="2300230"/>
              <a:ext cx="1105642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Проект </a:t>
              </a:r>
            </a:p>
          </p:txBody>
        </p:sp>
        <p:sp>
          <p:nvSpPr>
            <p:cNvPr id="129" name="Google Shape;105;p1"/>
            <p:cNvSpPr txBox="1"/>
            <p:nvPr/>
          </p:nvSpPr>
          <p:spPr>
            <a:xfrm>
              <a:off x="7425470" y="3027178"/>
              <a:ext cx="1105642" cy="26545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21750" tIns="21750" rIns="21750" bIns="21750" numCol="1" anchor="ctr">
              <a:spAutoFit/>
            </a:bodyPr>
            <a:lstStyle>
              <a:lvl1pPr algn="ctr">
                <a:lnSpc>
                  <a:spcPct val="90000"/>
                </a:lnSpc>
                <a:defRPr sz="1600"/>
              </a:lvl1pPr>
            </a:lstStyle>
            <a:p>
              <a:r>
                <a:t>Проект </a:t>
              </a:r>
            </a:p>
          </p:txBody>
        </p: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23;p4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9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Состав образовательной программы</a:t>
            </a:r>
          </a:p>
        </p:txBody>
      </p:sp>
      <p:sp>
        <p:nvSpPr>
          <p:cNvPr id="133" name="Google Shape;124;p4"/>
          <p:cNvSpPr txBox="1">
            <a:spLocks noGrp="1"/>
          </p:cNvSpPr>
          <p:nvPr>
            <p:ph type="body" idx="1"/>
          </p:nvPr>
        </p:nvSpPr>
        <p:spPr>
          <a:xfrm>
            <a:off x="1462313" y="2172833"/>
            <a:ext cx="9757231" cy="3705453"/>
          </a:xfrm>
          <a:prstGeom prst="rect">
            <a:avLst/>
          </a:prstGeom>
        </p:spPr>
        <p:txBody>
          <a:bodyPr/>
          <a:lstStyle/>
          <a:p>
            <a:pPr marL="228600" indent="-2286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SzPts val="2800"/>
              <a:defRPr sz="2800"/>
            </a:pPr>
            <a:r>
              <a:t>Вводный мастер-класс</a:t>
            </a:r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t>Задачи с креативной компонентой</a:t>
            </a:r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t>Лабораторные работы</a:t>
            </a:r>
          </a:p>
          <a:p>
            <a:pPr marL="228600" indent="-228600">
              <a:lnSpc>
                <a:spcPct val="150000"/>
              </a:lnSpc>
              <a:buClr>
                <a:srgbClr val="FF0000"/>
              </a:buClr>
              <a:buSzPts val="2800"/>
              <a:defRPr sz="2800"/>
            </a:pPr>
            <a:r>
              <a:t>Кейсы различной сложности и продолжительности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Прямоугольник 18"/>
          <p:cNvSpPr/>
          <p:nvPr/>
        </p:nvSpPr>
        <p:spPr>
          <a:xfrm>
            <a:off x="7864588" y="3147495"/>
            <a:ext cx="1777253" cy="954067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6" name="Google Shape;129;p5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9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Как реализовать?</a:t>
            </a:r>
          </a:p>
        </p:txBody>
      </p:sp>
      <p:sp>
        <p:nvSpPr>
          <p:cNvPr id="137" name="Google Shape;130;p5"/>
          <p:cNvSpPr/>
          <p:nvPr/>
        </p:nvSpPr>
        <p:spPr>
          <a:xfrm>
            <a:off x="618934" y="4403030"/>
            <a:ext cx="10726617" cy="1"/>
          </a:xfrm>
          <a:prstGeom prst="line">
            <a:avLst/>
          </a:prstGeom>
          <a:ln w="57150">
            <a:solidFill>
              <a:srgbClr val="FF0000"/>
            </a:solidFill>
            <a:tailEnd type="stealt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8" name="Google Shape;131;p5"/>
          <p:cNvSpPr txBox="1"/>
          <p:nvPr/>
        </p:nvSpPr>
        <p:spPr>
          <a:xfrm>
            <a:off x="11132994" y="4537521"/>
            <a:ext cx="212556" cy="512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800" b="1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t</a:t>
            </a:r>
          </a:p>
        </p:txBody>
      </p:sp>
      <p:sp>
        <p:nvSpPr>
          <p:cNvPr id="139" name="Google Shape;133;p5"/>
          <p:cNvSpPr txBox="1"/>
          <p:nvPr/>
        </p:nvSpPr>
        <p:spPr>
          <a:xfrm>
            <a:off x="1170737" y="1662010"/>
            <a:ext cx="9707464" cy="9446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2800" b="1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Постепенная интеграция модулей </a:t>
            </a:r>
            <a:br/>
            <a:r>
              <a:t>в текущие образовательные программы:</a:t>
            </a:r>
          </a:p>
        </p:txBody>
      </p:sp>
      <p:sp>
        <p:nvSpPr>
          <p:cNvPr id="140" name="Google Shape;136;p5"/>
          <p:cNvSpPr txBox="1"/>
          <p:nvPr/>
        </p:nvSpPr>
        <p:spPr>
          <a:xfrm>
            <a:off x="7853327" y="3302628"/>
            <a:ext cx="1777253" cy="64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 anchor="ctr">
            <a:spAutoFit/>
          </a:bodyPr>
          <a:lstStyle>
            <a:lvl1pPr algn="ctr"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Сложные кейсы</a:t>
            </a:r>
          </a:p>
        </p:txBody>
      </p:sp>
      <p:sp>
        <p:nvSpPr>
          <p:cNvPr id="141" name="Google Shape;137;p5"/>
          <p:cNvSpPr txBox="1"/>
          <p:nvPr/>
        </p:nvSpPr>
        <p:spPr>
          <a:xfrm>
            <a:off x="10158221" y="3301382"/>
            <a:ext cx="1559197" cy="87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440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100</a:t>
            </a:r>
            <a:r>
              <a:rPr sz="1800"/>
              <a:t>%</a:t>
            </a:r>
          </a:p>
        </p:txBody>
      </p:sp>
      <p:sp>
        <p:nvSpPr>
          <p:cNvPr id="142" name="Google Shape;142;p5"/>
          <p:cNvSpPr txBox="1"/>
          <p:nvPr/>
        </p:nvSpPr>
        <p:spPr>
          <a:xfrm>
            <a:off x="7044856" y="3528688"/>
            <a:ext cx="400106" cy="4508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>
            <a:spAutoFit/>
          </a:bodyPr>
          <a:lstStyle>
            <a:lvl1pPr>
              <a:defRPr sz="2400" b="1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…</a:t>
            </a:r>
          </a:p>
        </p:txBody>
      </p:sp>
      <p:sp>
        <p:nvSpPr>
          <p:cNvPr id="143" name="Google Shape;143;p5"/>
          <p:cNvSpPr/>
          <p:nvPr/>
        </p:nvSpPr>
        <p:spPr>
          <a:xfrm>
            <a:off x="9720117" y="3538785"/>
            <a:ext cx="433997" cy="3090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6244"/>
                </a:lnTo>
                <a:lnTo>
                  <a:pt x="0" y="6244"/>
                </a:lnTo>
                <a:close/>
                <a:moveTo>
                  <a:pt x="0" y="15356"/>
                </a:moveTo>
                <a:lnTo>
                  <a:pt x="21600" y="15356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84C6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</p:txBody>
      </p:sp>
      <p:sp>
        <p:nvSpPr>
          <p:cNvPr id="144" name="Прямоугольник 19"/>
          <p:cNvSpPr/>
          <p:nvPr/>
        </p:nvSpPr>
        <p:spPr>
          <a:xfrm>
            <a:off x="4791357" y="3147495"/>
            <a:ext cx="1777253" cy="954067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5" name="Google Shape;136;p5"/>
          <p:cNvSpPr txBox="1"/>
          <p:nvPr/>
        </p:nvSpPr>
        <p:spPr>
          <a:xfrm>
            <a:off x="4976736" y="3302628"/>
            <a:ext cx="1406492" cy="64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 anchor="ctr">
            <a:spAutoFit/>
          </a:bodyPr>
          <a:lstStyle>
            <a:lvl1pPr algn="ctr"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Мини-кейсы</a:t>
            </a:r>
          </a:p>
        </p:txBody>
      </p:sp>
      <p:sp>
        <p:nvSpPr>
          <p:cNvPr id="146" name="Прямоугольник 21"/>
          <p:cNvSpPr/>
          <p:nvPr/>
        </p:nvSpPr>
        <p:spPr>
          <a:xfrm>
            <a:off x="2784658" y="3147495"/>
            <a:ext cx="1777253" cy="954067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7" name="Google Shape;136;p5"/>
          <p:cNvSpPr txBox="1"/>
          <p:nvPr/>
        </p:nvSpPr>
        <p:spPr>
          <a:xfrm>
            <a:off x="2902191" y="3302628"/>
            <a:ext cx="1406492" cy="643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 anchor="ctr">
            <a:spAutoFit/>
          </a:bodyPr>
          <a:lstStyle>
            <a:lvl1pPr algn="ctr"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Лабора-торные</a:t>
            </a:r>
          </a:p>
        </p:txBody>
      </p:sp>
      <p:sp>
        <p:nvSpPr>
          <p:cNvPr id="148" name="Прямоугольник 23"/>
          <p:cNvSpPr/>
          <p:nvPr/>
        </p:nvSpPr>
        <p:spPr>
          <a:xfrm>
            <a:off x="754178" y="3147495"/>
            <a:ext cx="1777252" cy="954067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9" name="Google Shape;136;p5"/>
          <p:cNvSpPr txBox="1"/>
          <p:nvPr/>
        </p:nvSpPr>
        <p:spPr>
          <a:xfrm>
            <a:off x="871709" y="3442327"/>
            <a:ext cx="1406492" cy="36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 anchor="ctr">
            <a:spAutoFit/>
          </a:bodyPr>
          <a:lstStyle>
            <a:lvl1pPr algn="ctr"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Задачи</a:t>
            </a:r>
          </a:p>
        </p:txBody>
      </p:sp>
      <p:sp>
        <p:nvSpPr>
          <p:cNvPr id="150" name="Google Shape;138;p5"/>
          <p:cNvSpPr/>
          <p:nvPr/>
        </p:nvSpPr>
        <p:spPr>
          <a:xfrm>
            <a:off x="2413894" y="3444153"/>
            <a:ext cx="480532" cy="474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076"/>
                </a:moveTo>
                <a:lnTo>
                  <a:pt x="9096" y="9076"/>
                </a:lnTo>
                <a:lnTo>
                  <a:pt x="9096" y="0"/>
                </a:lnTo>
                <a:lnTo>
                  <a:pt x="12504" y="0"/>
                </a:lnTo>
                <a:lnTo>
                  <a:pt x="12504" y="9076"/>
                </a:lnTo>
                <a:lnTo>
                  <a:pt x="21600" y="9076"/>
                </a:lnTo>
                <a:lnTo>
                  <a:pt x="21600" y="12524"/>
                </a:lnTo>
                <a:lnTo>
                  <a:pt x="12504" y="12524"/>
                </a:lnTo>
                <a:lnTo>
                  <a:pt x="12504" y="21600"/>
                </a:lnTo>
                <a:lnTo>
                  <a:pt x="9096" y="21600"/>
                </a:lnTo>
                <a:lnTo>
                  <a:pt x="9096" y="12524"/>
                </a:lnTo>
                <a:lnTo>
                  <a:pt x="0" y="12524"/>
                </a:lnTo>
                <a:close/>
              </a:path>
            </a:pathLst>
          </a:custGeom>
          <a:solidFill>
            <a:srgbClr val="484C6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</p:txBody>
      </p:sp>
      <p:sp>
        <p:nvSpPr>
          <p:cNvPr id="151" name="Google Shape;138;p5"/>
          <p:cNvSpPr/>
          <p:nvPr/>
        </p:nvSpPr>
        <p:spPr>
          <a:xfrm>
            <a:off x="4439555" y="3444153"/>
            <a:ext cx="480531" cy="474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076"/>
                </a:moveTo>
                <a:lnTo>
                  <a:pt x="9096" y="9076"/>
                </a:lnTo>
                <a:lnTo>
                  <a:pt x="9096" y="0"/>
                </a:lnTo>
                <a:lnTo>
                  <a:pt x="12504" y="0"/>
                </a:lnTo>
                <a:lnTo>
                  <a:pt x="12504" y="9076"/>
                </a:lnTo>
                <a:lnTo>
                  <a:pt x="21600" y="9076"/>
                </a:lnTo>
                <a:lnTo>
                  <a:pt x="21600" y="12524"/>
                </a:lnTo>
                <a:lnTo>
                  <a:pt x="12504" y="12524"/>
                </a:lnTo>
                <a:lnTo>
                  <a:pt x="12504" y="21600"/>
                </a:lnTo>
                <a:lnTo>
                  <a:pt x="9096" y="21600"/>
                </a:lnTo>
                <a:lnTo>
                  <a:pt x="9096" y="12524"/>
                </a:lnTo>
                <a:lnTo>
                  <a:pt x="0" y="12524"/>
                </a:lnTo>
                <a:close/>
              </a:path>
            </a:pathLst>
          </a:custGeom>
          <a:solidFill>
            <a:srgbClr val="484C6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</p:txBody>
      </p:sp>
      <p:sp>
        <p:nvSpPr>
          <p:cNvPr id="152" name="Google Shape;138;p5"/>
          <p:cNvSpPr/>
          <p:nvPr/>
        </p:nvSpPr>
        <p:spPr>
          <a:xfrm>
            <a:off x="6421034" y="3444153"/>
            <a:ext cx="480531" cy="474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076"/>
                </a:moveTo>
                <a:lnTo>
                  <a:pt x="9096" y="9076"/>
                </a:lnTo>
                <a:lnTo>
                  <a:pt x="9096" y="0"/>
                </a:lnTo>
                <a:lnTo>
                  <a:pt x="12504" y="0"/>
                </a:lnTo>
                <a:lnTo>
                  <a:pt x="12504" y="9076"/>
                </a:lnTo>
                <a:lnTo>
                  <a:pt x="21600" y="9076"/>
                </a:lnTo>
                <a:lnTo>
                  <a:pt x="21600" y="12524"/>
                </a:lnTo>
                <a:lnTo>
                  <a:pt x="12504" y="12524"/>
                </a:lnTo>
                <a:lnTo>
                  <a:pt x="12504" y="21600"/>
                </a:lnTo>
                <a:lnTo>
                  <a:pt x="9096" y="21600"/>
                </a:lnTo>
                <a:lnTo>
                  <a:pt x="9096" y="12524"/>
                </a:lnTo>
                <a:lnTo>
                  <a:pt x="0" y="12524"/>
                </a:lnTo>
                <a:close/>
              </a:path>
            </a:pathLst>
          </a:custGeom>
          <a:solidFill>
            <a:srgbClr val="484C6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</p:txBody>
      </p:sp>
      <p:sp>
        <p:nvSpPr>
          <p:cNvPr id="153" name="Google Shape;138;p5"/>
          <p:cNvSpPr/>
          <p:nvPr/>
        </p:nvSpPr>
        <p:spPr>
          <a:xfrm>
            <a:off x="7524551" y="3444153"/>
            <a:ext cx="480531" cy="474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076"/>
                </a:moveTo>
                <a:lnTo>
                  <a:pt x="9096" y="9076"/>
                </a:lnTo>
                <a:lnTo>
                  <a:pt x="9096" y="0"/>
                </a:lnTo>
                <a:lnTo>
                  <a:pt x="12504" y="0"/>
                </a:lnTo>
                <a:lnTo>
                  <a:pt x="12504" y="9076"/>
                </a:lnTo>
                <a:lnTo>
                  <a:pt x="21600" y="9076"/>
                </a:lnTo>
                <a:lnTo>
                  <a:pt x="21600" y="12524"/>
                </a:lnTo>
                <a:lnTo>
                  <a:pt x="12504" y="12524"/>
                </a:lnTo>
                <a:lnTo>
                  <a:pt x="12504" y="21600"/>
                </a:lnTo>
                <a:lnTo>
                  <a:pt x="9096" y="21600"/>
                </a:lnTo>
                <a:lnTo>
                  <a:pt x="9096" y="12524"/>
                </a:lnTo>
                <a:lnTo>
                  <a:pt x="0" y="12524"/>
                </a:lnTo>
                <a:close/>
              </a:path>
            </a:pathLst>
          </a:custGeom>
          <a:solidFill>
            <a:srgbClr val="484C6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</p:txBody>
      </p:sp>
      <p:sp>
        <p:nvSpPr>
          <p:cNvPr id="154" name="Прямоугольник 28"/>
          <p:cNvSpPr/>
          <p:nvPr/>
        </p:nvSpPr>
        <p:spPr>
          <a:xfrm>
            <a:off x="4791357" y="4704357"/>
            <a:ext cx="3783951" cy="954067"/>
          </a:xfrm>
          <a:prstGeom prst="rect">
            <a:avLst/>
          </a:pr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5" name="Google Shape;136;p5"/>
          <p:cNvSpPr txBox="1"/>
          <p:nvPr/>
        </p:nvSpPr>
        <p:spPr>
          <a:xfrm>
            <a:off x="4976736" y="5013788"/>
            <a:ext cx="3364327" cy="36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699" tIns="45699" rIns="45699" bIns="45699" anchor="ctr">
            <a:spAutoFit/>
          </a:bodyPr>
          <a:lstStyle>
            <a:lvl1pPr algn="ctr"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Региональная  компонента</a:t>
            </a:r>
          </a:p>
        </p:txBody>
      </p:sp>
      <p:sp>
        <p:nvSpPr>
          <p:cNvPr id="156" name="Google Shape;138;p5"/>
          <p:cNvSpPr/>
          <p:nvPr/>
        </p:nvSpPr>
        <p:spPr>
          <a:xfrm>
            <a:off x="4439555" y="5001015"/>
            <a:ext cx="480531" cy="474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076"/>
                </a:moveTo>
                <a:lnTo>
                  <a:pt x="9096" y="9076"/>
                </a:lnTo>
                <a:lnTo>
                  <a:pt x="9096" y="0"/>
                </a:lnTo>
                <a:lnTo>
                  <a:pt x="12504" y="0"/>
                </a:lnTo>
                <a:lnTo>
                  <a:pt x="12504" y="9076"/>
                </a:lnTo>
                <a:lnTo>
                  <a:pt x="21600" y="9076"/>
                </a:lnTo>
                <a:lnTo>
                  <a:pt x="21600" y="12524"/>
                </a:lnTo>
                <a:lnTo>
                  <a:pt x="12504" y="12524"/>
                </a:lnTo>
                <a:lnTo>
                  <a:pt x="12504" y="21600"/>
                </a:lnTo>
                <a:lnTo>
                  <a:pt x="9096" y="21600"/>
                </a:lnTo>
                <a:lnTo>
                  <a:pt x="9096" y="12524"/>
                </a:lnTo>
                <a:lnTo>
                  <a:pt x="0" y="12524"/>
                </a:lnTo>
                <a:close/>
              </a:path>
            </a:pathLst>
          </a:custGeom>
          <a:solidFill>
            <a:srgbClr val="484C6A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 sz="1800">
                <a:solidFill>
                  <a:srgbClr val="484C6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0;p6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6108700" cy="917575"/>
          </a:xfrm>
          <a:prstGeom prst="rect">
            <a:avLst/>
          </a:prstGeom>
        </p:spPr>
        <p:txBody>
          <a:bodyPr/>
          <a:lstStyle>
            <a:lvl1pPr>
              <a:defRPr sz="2900" b="0">
                <a:solidFill>
                  <a:srgbClr val="484C6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Методические материалы</a:t>
            </a:r>
          </a:p>
        </p:txBody>
      </p:sp>
      <p:sp>
        <p:nvSpPr>
          <p:cNvPr id="159" name="Google Shape;151;p6"/>
          <p:cNvSpPr txBox="1">
            <a:spLocks noGrp="1"/>
          </p:cNvSpPr>
          <p:nvPr>
            <p:ph type="body" sz="half" idx="1"/>
          </p:nvPr>
        </p:nvSpPr>
        <p:spPr>
          <a:xfrm>
            <a:off x="2613200" y="1788200"/>
            <a:ext cx="4816300" cy="43515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SzTx/>
              <a:buNone/>
              <a:defRPr sz="2200" b="1">
                <a:solidFill>
                  <a:srgbClr val="484C6A"/>
                </a:solidFill>
              </a:defRPr>
            </a:pPr>
            <a:r>
              <a:t>Текстовые:</a:t>
            </a:r>
          </a:p>
          <a:p>
            <a:pPr marL="228600" indent="-228600">
              <a:buClr>
                <a:srgbClr val="FF0000"/>
              </a:buClr>
              <a:buSzPts val="2200"/>
              <a:defRPr sz="2200">
                <a:solidFill>
                  <a:srgbClr val="484C6A"/>
                </a:solidFill>
              </a:defRPr>
            </a:pPr>
            <a:r>
              <a:t>Кейсы</a:t>
            </a:r>
          </a:p>
          <a:p>
            <a:pPr marL="228600" indent="-228600">
              <a:buClr>
                <a:srgbClr val="FF0000"/>
              </a:buClr>
              <a:buSzPts val="2200"/>
              <a:defRPr sz="2200">
                <a:solidFill>
                  <a:srgbClr val="484C6A"/>
                </a:solidFill>
              </a:defRPr>
            </a:pPr>
            <a:r>
              <a:t>Обновленные программы</a:t>
            </a:r>
          </a:p>
          <a:p>
            <a:pPr marL="228600" indent="-228600">
              <a:buClr>
                <a:srgbClr val="FF0000"/>
              </a:buClr>
              <a:buSzPts val="2200"/>
              <a:defRPr sz="2200">
                <a:solidFill>
                  <a:srgbClr val="484C6A"/>
                </a:solidFill>
              </a:defRPr>
            </a:pPr>
            <a:r>
              <a:t>Технические материалы</a:t>
            </a:r>
          </a:p>
          <a:p>
            <a:pPr marL="0" indent="0">
              <a:buSzTx/>
              <a:buNone/>
              <a:defRPr sz="2200">
                <a:solidFill>
                  <a:srgbClr val="484C6A"/>
                </a:solidFill>
              </a:defRPr>
            </a:pPr>
            <a:endParaRPr/>
          </a:p>
          <a:p>
            <a:pPr marL="0" indent="0">
              <a:buSzTx/>
              <a:buNone/>
              <a:defRPr sz="2200" b="1">
                <a:solidFill>
                  <a:srgbClr val="484C6A"/>
                </a:solidFill>
              </a:defRPr>
            </a:pPr>
            <a:r>
              <a:t>Видео:</a:t>
            </a:r>
          </a:p>
          <a:p>
            <a:pPr marL="228600" indent="-228600">
              <a:buClr>
                <a:srgbClr val="FF0000"/>
              </a:buClr>
              <a:buSzPts val="2200"/>
              <a:defRPr sz="2200">
                <a:solidFill>
                  <a:srgbClr val="484C6A"/>
                </a:solidFill>
              </a:defRPr>
            </a:pPr>
            <a:r>
              <a:t>О том как проводить занятия </a:t>
            </a:r>
            <a:br/>
            <a:r>
              <a:t>по программе </a:t>
            </a:r>
            <a:br/>
            <a:r>
              <a:t>(акцент на проблемные места)</a:t>
            </a:r>
          </a:p>
          <a:p>
            <a:pPr marL="228600" indent="-228600">
              <a:buClr>
                <a:srgbClr val="FF0000"/>
              </a:buClr>
              <a:buSzPts val="2200"/>
              <a:defRPr sz="2200">
                <a:solidFill>
                  <a:srgbClr val="484C6A"/>
                </a:solidFill>
              </a:defRPr>
            </a:pPr>
            <a:r>
              <a:t>О технологиях, оборудовании </a:t>
            </a:r>
            <a:br/>
            <a:r>
              <a:t>и программном обеспечении</a:t>
            </a:r>
          </a:p>
        </p:txBody>
      </p:sp>
      <p:pic>
        <p:nvPicPr>
          <p:cNvPr id="160" name="Google Shape;153;p6" descr="Google Shape;153;p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70274" y="1870824"/>
            <a:ext cx="1338126" cy="13381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Google Shape;154;p6" descr="Google Shape;154;p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23512" y="4248475"/>
            <a:ext cx="1338126" cy="13381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539</Words>
  <Application>Microsoft Office PowerPoint</Application>
  <PresentationFormat>Широкоэкранный</PresentationFormat>
  <Paragraphs>154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Helvetica Neue</vt:lpstr>
      <vt:lpstr>Тема Office</vt:lpstr>
      <vt:lpstr>Презентация PowerPoint</vt:lpstr>
      <vt:lpstr>«Боли» которые мы слышим</vt:lpstr>
      <vt:lpstr>Где мы сейчас?</vt:lpstr>
      <vt:lpstr>Опрос</vt:lpstr>
      <vt:lpstr>Содержание образовательных программ</vt:lpstr>
      <vt:lpstr>Матрица образовательных программ (очередность ввода) по предметной области «Технология»</vt:lpstr>
      <vt:lpstr>Состав образовательной программы</vt:lpstr>
      <vt:lpstr>Как реализовать?</vt:lpstr>
      <vt:lpstr>Методические материалы</vt:lpstr>
      <vt:lpstr>Что закладываем в новую «нормативку»</vt:lpstr>
      <vt:lpstr>Информатика</vt:lpstr>
      <vt:lpstr>Способы получения информации</vt:lpstr>
      <vt:lpstr>Вебинары по метод.поддержке</vt:lpstr>
      <vt:lpstr>Опрос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Tatiana Mikhaylova</cp:lastModifiedBy>
  <cp:revision>1</cp:revision>
  <dcterms:modified xsi:type="dcterms:W3CDTF">2019-11-07T07:39:58Z</dcterms:modified>
</cp:coreProperties>
</file>