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media/image1.jpeg" ContentType="image/jpeg"/>
  <Override PartName="/ppt/theme/theme2.xml" ContentType="application/vnd.openxmlformats-officedocument.theme+xml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</p:sldIdLst>
  <p:sldSz cx="9144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1pPr>
    <a:lvl2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2pPr>
    <a:lvl3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3pPr>
    <a:lvl4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4pPr>
    <a:lvl5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 b="def" i="def"/>
      <a:tcStyle>
        <a:tcBdr/>
        <a:fill>
          <a:solidFill>
            <a:srgbClr val="E8ECF4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 b="def" i="def"/>
      <a:tcStyle>
        <a:tcBdr/>
        <a:fill>
          <a:solidFill>
            <a:srgbClr val="EFF3E9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 b="def" i="def"/>
      <a:tcStyle>
        <a:tcBdr/>
        <a:fill>
          <a:solidFill>
            <a:srgbClr val="FDEE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Shape 108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09" name="Shape 109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j-lt"/>
        <a:ea typeface="+mj-ea"/>
        <a:cs typeface="+mj-cs"/>
        <a:sym typeface="Calibri"/>
      </a:defRPr>
    </a:lvl1pPr>
    <a:lvl2pPr indent="228600" latinLnBrk="0">
      <a:defRPr sz="1200">
        <a:latin typeface="+mj-lt"/>
        <a:ea typeface="+mj-ea"/>
        <a:cs typeface="+mj-cs"/>
        <a:sym typeface="Calibri"/>
      </a:defRPr>
    </a:lvl2pPr>
    <a:lvl3pPr indent="457200" latinLnBrk="0">
      <a:defRPr sz="1200">
        <a:latin typeface="+mj-lt"/>
        <a:ea typeface="+mj-ea"/>
        <a:cs typeface="+mj-cs"/>
        <a:sym typeface="Calibri"/>
      </a:defRPr>
    </a:lvl3pPr>
    <a:lvl4pPr indent="685800" latinLnBrk="0">
      <a:defRPr sz="1200">
        <a:latin typeface="+mj-lt"/>
        <a:ea typeface="+mj-ea"/>
        <a:cs typeface="+mj-cs"/>
        <a:sym typeface="Calibri"/>
      </a:defRPr>
    </a:lvl4pPr>
    <a:lvl5pPr indent="914400" latinLnBrk="0">
      <a:defRPr sz="1200">
        <a:latin typeface="+mj-lt"/>
        <a:ea typeface="+mj-ea"/>
        <a:cs typeface="+mj-cs"/>
        <a:sym typeface="Calibri"/>
      </a:defRPr>
    </a:lvl5pPr>
    <a:lvl6pPr indent="1143000" latinLnBrk="0">
      <a:defRPr sz="1200">
        <a:latin typeface="+mj-lt"/>
        <a:ea typeface="+mj-ea"/>
        <a:cs typeface="+mj-cs"/>
        <a:sym typeface="Calibri"/>
      </a:defRPr>
    </a:lvl6pPr>
    <a:lvl7pPr indent="1371600" latinLnBrk="0">
      <a:defRPr sz="1200">
        <a:latin typeface="+mj-lt"/>
        <a:ea typeface="+mj-ea"/>
        <a:cs typeface="+mj-cs"/>
        <a:sym typeface="Calibri"/>
      </a:defRPr>
    </a:lvl7pPr>
    <a:lvl8pPr indent="1600200" latinLnBrk="0">
      <a:defRPr sz="1200">
        <a:latin typeface="+mj-lt"/>
        <a:ea typeface="+mj-ea"/>
        <a:cs typeface="+mj-cs"/>
        <a:sym typeface="Calibri"/>
      </a:defRPr>
    </a:lvl8pPr>
    <a:lvl9pPr indent="1828800" latinLnBrk="0">
      <a:defRPr sz="1200">
        <a:latin typeface="+mj-lt"/>
        <a:ea typeface="+mj-ea"/>
        <a:cs typeface="+mj-cs"/>
        <a:sym typeface="Calibri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1.jpeg"/><Relationship Id="rId5" Type="http://schemas.openxmlformats.org/officeDocument/2006/relationships/image" Target="../media/image3.png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екст заголовка"/>
          <p:cNvSpPr txBox="1"/>
          <p:nvPr>
            <p:ph type="title"/>
          </p:nvPr>
        </p:nvSpPr>
        <p:spPr>
          <a:xfrm>
            <a:off x="685800" y="2130425"/>
            <a:ext cx="7772400" cy="1470026"/>
          </a:xfrm>
          <a:prstGeom prst="rect">
            <a:avLst/>
          </a:prstGeom>
        </p:spPr>
        <p:txBody>
          <a:bodyPr/>
          <a:lstStyle/>
          <a:p>
            <a:pPr/>
            <a:r>
              <a:t>Текст заголовка</a:t>
            </a:r>
          </a:p>
        </p:txBody>
      </p:sp>
      <p:sp>
        <p:nvSpPr>
          <p:cNvPr id="12" name="Уровень текста 1…"/>
          <p:cNvSpPr txBox="1"/>
          <p:nvPr>
            <p:ph type="body" sz="quarter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pPr/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13" name="Номер слайда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Текст заголовка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Текст заголовка</a:t>
            </a:r>
          </a:p>
        </p:txBody>
      </p:sp>
      <p:sp>
        <p:nvSpPr>
          <p:cNvPr id="21" name="Уровень текста 1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22" name="Номер слайда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Текст заголовка"/>
          <p:cNvSpPr txBox="1"/>
          <p:nvPr>
            <p:ph type="title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anchor="t"/>
          <a:lstStyle>
            <a:lvl1pPr algn="l">
              <a:defRPr b="1" cap="all" sz="4000"/>
            </a:lvl1pPr>
          </a:lstStyle>
          <a:p>
            <a:pPr/>
            <a:r>
              <a:t>Текст заголовка</a:t>
            </a:r>
          </a:p>
        </p:txBody>
      </p:sp>
      <p:sp>
        <p:nvSpPr>
          <p:cNvPr id="30" name="Уровень текста 1…"/>
          <p:cNvSpPr txBox="1"/>
          <p:nvPr>
            <p:ph type="body" sz="quarter" idx="1"/>
          </p:nvPr>
        </p:nvSpPr>
        <p:spPr>
          <a:xfrm>
            <a:off x="722312" y="2906714"/>
            <a:ext cx="7772401" cy="1500189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pPr/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31" name="Номер слайда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Текст заголовка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Текст заголовка</a:t>
            </a:r>
          </a:p>
        </p:txBody>
      </p:sp>
      <p:sp>
        <p:nvSpPr>
          <p:cNvPr id="39" name="Уровень текста 1…"/>
          <p:cNvSpPr txBox="1"/>
          <p:nvPr>
            <p:ph type="body" sz="half" idx="1"/>
          </p:nvPr>
        </p:nvSpPr>
        <p:spPr>
          <a:xfrm>
            <a:off x="457200" y="1600200"/>
            <a:ext cx="4038600" cy="4525965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8" indent="-320038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pPr/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0" name="Номер слайда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Текст заголовка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Текст заголовка</a:t>
            </a:r>
          </a:p>
        </p:txBody>
      </p:sp>
      <p:sp>
        <p:nvSpPr>
          <p:cNvPr id="48" name="Уровень текста 1…"/>
          <p:cNvSpPr txBox="1"/>
          <p:nvPr>
            <p:ph type="body" sz="quarter" idx="1"/>
          </p:nvPr>
        </p:nvSpPr>
        <p:spPr>
          <a:xfrm>
            <a:off x="457201" y="1535112"/>
            <a:ext cx="4040188" cy="639763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FontTx/>
              <a:buNone/>
              <a:defRPr b="1" sz="2400"/>
            </a:lvl1pPr>
            <a:lvl2pPr marL="0" indent="0">
              <a:spcBef>
                <a:spcPts val="500"/>
              </a:spcBef>
              <a:buSzTx/>
              <a:buFontTx/>
              <a:buNone/>
              <a:defRPr b="1" sz="2400"/>
            </a:lvl2pPr>
            <a:lvl3pPr marL="0" indent="0">
              <a:spcBef>
                <a:spcPts val="500"/>
              </a:spcBef>
              <a:buSzTx/>
              <a:buFontTx/>
              <a:buNone/>
              <a:defRPr b="1" sz="2400"/>
            </a:lvl3pPr>
            <a:lvl4pPr marL="0" indent="0">
              <a:spcBef>
                <a:spcPts val="500"/>
              </a:spcBef>
              <a:buSzTx/>
              <a:buFontTx/>
              <a:buNone/>
              <a:defRPr b="1" sz="2400"/>
            </a:lvl4pPr>
            <a:lvl5pPr marL="0" indent="0">
              <a:spcBef>
                <a:spcPts val="500"/>
              </a:spcBef>
              <a:buSzTx/>
              <a:buFontTx/>
              <a:buNone/>
              <a:defRPr b="1" sz="2400"/>
            </a:lvl5pPr>
          </a:lstStyle>
          <a:p>
            <a:pPr/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9" name="Текст 4"/>
          <p:cNvSpPr/>
          <p:nvPr>
            <p:ph type="body" sz="quarter" idx="13"/>
          </p:nvPr>
        </p:nvSpPr>
        <p:spPr>
          <a:xfrm>
            <a:off x="4645026" y="1535111"/>
            <a:ext cx="4041777" cy="639765"/>
          </a:xfrm>
          <a:prstGeom prst="rect">
            <a:avLst/>
          </a:prstGeom>
        </p:spPr>
        <p:txBody>
          <a:bodyPr anchor="b"/>
          <a:lstStyle/>
          <a:p>
            <a:pPr/>
          </a:p>
        </p:txBody>
      </p:sp>
      <p:sp>
        <p:nvSpPr>
          <p:cNvPr id="50" name="Номер слайда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Текст заголовка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Текст заголовка</a:t>
            </a:r>
          </a:p>
        </p:txBody>
      </p:sp>
      <p:sp>
        <p:nvSpPr>
          <p:cNvPr id="58" name="Номер слайда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Номер слайда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Текст заголовка"/>
          <p:cNvSpPr txBox="1"/>
          <p:nvPr>
            <p:ph type="title"/>
          </p:nvPr>
        </p:nvSpPr>
        <p:spPr>
          <a:xfrm>
            <a:off x="457201" y="273050"/>
            <a:ext cx="3008315" cy="1162050"/>
          </a:xfrm>
          <a:prstGeom prst="rect">
            <a:avLst/>
          </a:prstGeom>
        </p:spPr>
        <p:txBody>
          <a:bodyPr anchor="b"/>
          <a:lstStyle>
            <a:lvl1pPr algn="l">
              <a:defRPr b="1" sz="2000"/>
            </a:lvl1pPr>
          </a:lstStyle>
          <a:p>
            <a:pPr/>
            <a:r>
              <a:t>Текст заголовка</a:t>
            </a:r>
          </a:p>
        </p:txBody>
      </p:sp>
      <p:sp>
        <p:nvSpPr>
          <p:cNvPr id="73" name="Уровень текста 1…"/>
          <p:cNvSpPr txBox="1"/>
          <p:nvPr>
            <p:ph type="body" idx="1"/>
          </p:nvPr>
        </p:nvSpPr>
        <p:spPr>
          <a:xfrm>
            <a:off x="3575050" y="273050"/>
            <a:ext cx="5111752" cy="5853115"/>
          </a:xfrm>
          <a:prstGeom prst="rect">
            <a:avLst/>
          </a:prstGeom>
        </p:spPr>
        <p:txBody>
          <a:bodyPr/>
          <a:lstStyle/>
          <a:p>
            <a:pPr/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74" name="Текст 3"/>
          <p:cNvSpPr/>
          <p:nvPr>
            <p:ph type="body" sz="half" idx="13"/>
          </p:nvPr>
        </p:nvSpPr>
        <p:spPr>
          <a:xfrm>
            <a:off x="457199" y="1435101"/>
            <a:ext cx="3008317" cy="4691063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75" name="Номер слайда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Текст заголовка"/>
          <p:cNvSpPr txBox="1"/>
          <p:nvPr>
            <p:ph type="title"/>
          </p:nvPr>
        </p:nvSpPr>
        <p:spPr>
          <a:xfrm>
            <a:off x="1792288" y="4800601"/>
            <a:ext cx="5486402" cy="566740"/>
          </a:xfrm>
          <a:prstGeom prst="rect">
            <a:avLst/>
          </a:prstGeom>
        </p:spPr>
        <p:txBody>
          <a:bodyPr anchor="b"/>
          <a:lstStyle>
            <a:lvl1pPr algn="l">
              <a:defRPr b="1" sz="2000"/>
            </a:lvl1pPr>
          </a:lstStyle>
          <a:p>
            <a:pPr/>
            <a:r>
              <a:t>Текст заголовка</a:t>
            </a:r>
          </a:p>
        </p:txBody>
      </p:sp>
      <p:sp>
        <p:nvSpPr>
          <p:cNvPr id="83" name="Рисунок 2"/>
          <p:cNvSpPr/>
          <p:nvPr>
            <p:ph type="pic" sz="half" idx="13"/>
          </p:nvPr>
        </p:nvSpPr>
        <p:spPr>
          <a:xfrm>
            <a:off x="1792288" y="612775"/>
            <a:ext cx="5486402" cy="41148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84" name="Уровень текста 1…"/>
          <p:cNvSpPr txBox="1"/>
          <p:nvPr>
            <p:ph type="body" sz="quarter" idx="1"/>
          </p:nvPr>
        </p:nvSpPr>
        <p:spPr>
          <a:xfrm>
            <a:off x="1792288" y="5367339"/>
            <a:ext cx="5486402" cy="80486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0">
              <a:spcBef>
                <a:spcPts val="300"/>
              </a:spcBef>
              <a:buSzTx/>
              <a:buFontTx/>
              <a:buNone/>
              <a:defRPr sz="1400"/>
            </a:lvl2pPr>
            <a:lvl3pPr marL="0" indent="0">
              <a:spcBef>
                <a:spcPts val="300"/>
              </a:spcBef>
              <a:buSzTx/>
              <a:buFontTx/>
              <a:buNone/>
              <a:defRPr sz="1400"/>
            </a:lvl3pPr>
            <a:lvl4pPr marL="0" indent="0">
              <a:spcBef>
                <a:spcPts val="300"/>
              </a:spcBef>
              <a:buSzTx/>
              <a:buFontTx/>
              <a:buNone/>
              <a:defRPr sz="1400"/>
            </a:lvl4pPr>
            <a:lvl5pPr marL="0" indent="0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pPr/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85" name="Номер слайда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Параллелограмм 6"/>
          <p:cNvSpPr/>
          <p:nvPr/>
        </p:nvSpPr>
        <p:spPr>
          <a:xfrm rot="18900000">
            <a:off x="-1260944" y="3356904"/>
            <a:ext cx="4412928" cy="183199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lnTo>
                  <a:pt x="9020" y="0"/>
                </a:lnTo>
                <a:lnTo>
                  <a:pt x="21600" y="0"/>
                </a:lnTo>
                <a:lnTo>
                  <a:pt x="12580" y="21600"/>
                </a:lnTo>
                <a:close/>
              </a:path>
            </a:pathLst>
          </a:custGeom>
          <a:solidFill>
            <a:srgbClr val="FF0000"/>
          </a:solidFill>
          <a:ln w="12700">
            <a:miter lim="400000"/>
          </a:ln>
        </p:spPr>
        <p:txBody>
          <a:bodyPr lIns="19363" tIns="19363" rIns="19363" bIns="19363" anchor="ctr"/>
          <a:lstStyle/>
          <a:p>
            <a:pPr algn="ctr" defTabSz="217906">
              <a:defRPr sz="800">
                <a:solidFill>
                  <a:srgbClr val="FFFFFF"/>
                </a:solidFill>
              </a:defRPr>
            </a:pPr>
          </a:p>
        </p:txBody>
      </p:sp>
      <p:sp>
        <p:nvSpPr>
          <p:cNvPr id="93" name="Заголовок 1"/>
          <p:cNvSpPr txBox="1"/>
          <p:nvPr/>
        </p:nvSpPr>
        <p:spPr>
          <a:xfrm>
            <a:off x="415974" y="4100306"/>
            <a:ext cx="1238277" cy="4892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19363" tIns="19363" rIns="19363" bIns="19363">
            <a:spAutoFit/>
          </a:bodyPr>
          <a:lstStyle/>
          <a:p>
            <a:pPr defTabSz="480396">
              <a:defRPr sz="16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6-7 ноября</a:t>
            </a:r>
            <a:endParaRPr sz="3000">
              <a:latin typeface="Calibri Light"/>
              <a:ea typeface="Calibri Light"/>
              <a:cs typeface="Calibri Light"/>
              <a:sym typeface="Calibri Light"/>
            </a:endParaRPr>
          </a:p>
          <a:p>
            <a:pPr defTabSz="480396">
              <a:defRPr sz="16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Москва</a:t>
            </a:r>
          </a:p>
        </p:txBody>
      </p:sp>
      <p:grpSp>
        <p:nvGrpSpPr>
          <p:cNvPr id="99" name="Группа 8"/>
          <p:cNvGrpSpPr/>
          <p:nvPr/>
        </p:nvGrpSpPr>
        <p:grpSpPr>
          <a:xfrm>
            <a:off x="396610" y="730455"/>
            <a:ext cx="3497111" cy="591968"/>
            <a:chOff x="0" y="0"/>
            <a:chExt cx="3497109" cy="591967"/>
          </a:xfrm>
        </p:grpSpPr>
        <p:pic>
          <p:nvPicPr>
            <p:cNvPr id="94" name="Рисунок 9" descr="Рисунок 9"/>
            <p:cNvPicPr>
              <a:picLocks noChangeAspect="1"/>
            </p:cNvPicPr>
            <p:nvPr/>
          </p:nvPicPr>
          <p:blipFill>
            <a:blip r:embed="rId2">
              <a:extLst/>
            </a:blip>
            <a:srcRect l="24551" t="8280" r="22365" b="76274"/>
            <a:stretch>
              <a:fillRect/>
            </a:stretch>
          </p:blipFill>
          <p:spPr>
            <a:xfrm>
              <a:off x="2147590" y="36499"/>
              <a:ext cx="1349520" cy="555469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grpSp>
          <p:nvGrpSpPr>
            <p:cNvPr id="98" name="Группа 10"/>
            <p:cNvGrpSpPr/>
            <p:nvPr/>
          </p:nvGrpSpPr>
          <p:grpSpPr>
            <a:xfrm>
              <a:off x="0" y="-1"/>
              <a:ext cx="2051786" cy="555469"/>
              <a:chOff x="0" y="0"/>
              <a:chExt cx="2051785" cy="555467"/>
            </a:xfrm>
          </p:grpSpPr>
          <p:pic>
            <p:nvPicPr>
              <p:cNvPr id="95" name="Рисунок 11" descr="Рисунок 11"/>
              <p:cNvPicPr>
                <a:picLocks noChangeAspect="1"/>
              </p:cNvPicPr>
              <p:nvPr/>
            </p:nvPicPr>
            <p:blipFill>
              <a:blip r:embed="rId3">
                <a:extLst/>
              </a:blip>
              <a:srcRect l="22735" t="14916" r="51326" b="64178"/>
              <a:stretch>
                <a:fillRect/>
              </a:stretch>
            </p:blipFill>
            <p:spPr>
              <a:xfrm>
                <a:off x="674798" y="61831"/>
                <a:ext cx="380409" cy="433672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96" name="Рисунок 12" descr="Рисунок 12"/>
              <p:cNvPicPr>
                <a:picLocks noChangeAspect="1"/>
              </p:cNvPicPr>
              <p:nvPr/>
            </p:nvPicPr>
            <p:blipFill>
              <a:blip r:embed="rId4">
                <a:extLst/>
              </a:blip>
              <a:stretch>
                <a:fillRect/>
              </a:stretch>
            </p:blipFill>
            <p:spPr>
              <a:xfrm>
                <a:off x="-1" y="-1"/>
                <a:ext cx="455653" cy="527182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97" name="Рисунок 13" descr="Рисунок 13"/>
              <p:cNvPicPr>
                <a:picLocks noChangeAspect="1"/>
              </p:cNvPicPr>
              <p:nvPr/>
            </p:nvPicPr>
            <p:blipFill>
              <a:blip r:embed="rId5">
                <a:extLst/>
              </a:blip>
              <a:srcRect l="25630" t="4991" r="14411" b="63830"/>
              <a:stretch>
                <a:fillRect/>
              </a:stretch>
            </p:blipFill>
            <p:spPr>
              <a:xfrm>
                <a:off x="1274353" y="58688"/>
                <a:ext cx="777433" cy="496780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</p:grpSp>
      <p:sp>
        <p:nvSpPr>
          <p:cNvPr id="100" name="Заголовок 1"/>
          <p:cNvSpPr txBox="1"/>
          <p:nvPr/>
        </p:nvSpPr>
        <p:spPr>
          <a:xfrm>
            <a:off x="4347610" y="730455"/>
            <a:ext cx="4384451" cy="7143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19363" tIns="19363" rIns="19363" bIns="19363">
            <a:spAutoFit/>
          </a:bodyPr>
          <a:lstStyle/>
          <a:p>
            <a:pPr defTabSz="480396">
              <a:lnSpc>
                <a:spcPct val="90000"/>
              </a:lnSpc>
              <a:defRPr sz="1600">
                <a:solidFill>
                  <a:srgbClr val="484C6A"/>
                </a:solidFill>
                <a:latin typeface="Muller Black"/>
                <a:ea typeface="Muller Black"/>
                <a:cs typeface="Muller Black"/>
                <a:sym typeface="Muller Black"/>
              </a:defRPr>
            </a:pPr>
            <a:r>
              <a:t>Всероссийский Форум руководителей</a:t>
            </a:r>
            <a:br/>
            <a:r>
              <a:t>Центров образования цифрового </a:t>
            </a:r>
            <a:br/>
            <a:r>
              <a:t>и гуманитарного профилей </a:t>
            </a:r>
            <a:r>
              <a:rPr>
                <a:solidFill>
                  <a:srgbClr val="FF0000"/>
                </a:solidFill>
              </a:rPr>
              <a:t>«Точка роста»</a:t>
            </a:r>
          </a:p>
        </p:txBody>
      </p:sp>
      <p:sp>
        <p:nvSpPr>
          <p:cNvPr id="101" name="Прямоугольник 15"/>
          <p:cNvSpPr/>
          <p:nvPr/>
        </p:nvSpPr>
        <p:spPr>
          <a:xfrm>
            <a:off x="2448395" y="4484522"/>
            <a:ext cx="5839297" cy="69346"/>
          </a:xfrm>
          <a:prstGeom prst="rect">
            <a:avLst/>
          </a:prstGeom>
          <a:solidFill>
            <a:srgbClr val="FF0000"/>
          </a:solidFill>
          <a:ln w="12700">
            <a:miter lim="400000"/>
          </a:ln>
        </p:spPr>
        <p:txBody>
          <a:bodyPr lIns="19363" tIns="19363" rIns="19363" bIns="19363" anchor="ctr"/>
          <a:lstStyle/>
          <a:p>
            <a:pPr algn="ctr" defTabSz="217906">
              <a:defRPr sz="800">
                <a:solidFill>
                  <a:srgbClr val="FFFFFF"/>
                </a:solidFill>
              </a:defRPr>
            </a:pPr>
          </a:p>
        </p:txBody>
      </p:sp>
      <p:sp>
        <p:nvSpPr>
          <p:cNvPr id="102" name="Номер слайда"/>
          <p:cNvSpPr txBox="1"/>
          <p:nvPr>
            <p:ph type="sldNum" sz="quarter" idx="2"/>
          </p:nvPr>
        </p:nvSpPr>
        <p:spPr>
          <a:xfrm>
            <a:off x="4419600" y="5865223"/>
            <a:ext cx="2133601" cy="330201"/>
          </a:xfrm>
          <a:prstGeom prst="rect">
            <a:avLst/>
          </a:prstGeom>
        </p:spPr>
        <p:txBody>
          <a:bodyPr lIns="19363" tIns="19363" rIns="19363" bIns="19363"/>
          <a:lstStyle>
            <a:lvl1pPr defTabSz="217906">
              <a:defRPr sz="1100"/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заголовка"/>
          <p:cNvSpPr txBox="1"/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 anchor="ctr">
            <a:normAutofit fontScale="100000" lnSpcReduction="0"/>
          </a:bodyPr>
          <a:lstStyle/>
          <a:p>
            <a:pPr/>
            <a:r>
              <a:t>Текст заголовка</a:t>
            </a:r>
          </a:p>
        </p:txBody>
      </p:sp>
      <p:sp>
        <p:nvSpPr>
          <p:cNvPr id="3" name="Уровень текста 1…"/>
          <p:cNvSpPr txBox="1"/>
          <p:nvPr>
            <p:ph type="body" idx="1"/>
          </p:nvPr>
        </p:nvSpPr>
        <p:spPr>
          <a:xfrm>
            <a:off x="457200" y="1600200"/>
            <a:ext cx="8229600" cy="45259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normAutofit fontScale="100000" lnSpcReduction="0"/>
          </a:bodyPr>
          <a:lstStyle/>
          <a:p>
            <a:pPr/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" name="Номер слайда"/>
          <p:cNvSpPr txBox="1"/>
          <p:nvPr>
            <p:ph type="sldNum" sz="quarter" idx="2"/>
          </p:nvPr>
        </p:nvSpPr>
        <p:spPr>
          <a:xfrm>
            <a:off x="8422821" y="6404294"/>
            <a:ext cx="263980" cy="269239"/>
          </a:xfrm>
          <a:prstGeom prst="rect">
            <a:avLst/>
          </a:prstGeom>
          <a:ln w="12700">
            <a:miter lim="400000"/>
          </a:ln>
        </p:spPr>
        <p:txBody>
          <a:bodyPr wrap="none" lIns="45718" tIns="45718" rIns="45718" bIns="45718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ransition xmlns:p14="http://schemas.microsoft.com/office/powerpoint/2010/main" spd="med" advClick="1"/>
  <p:txStyles>
    <p:titleStyle>
      <a:lvl1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titleStyle>
    <p:bodyStyle>
      <a:lvl1pPr marL="342900" marR="0" indent="-3429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783771" marR="0" indent="-326571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1219200" marR="0" indent="-3048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17373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21945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»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26517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31089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3566159" marR="0" indent="-365759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4023359" marR="0" indent="-365759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0.xml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image" Target="../media/image4.pn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9.png"/><Relationship Id="rId7" Type="http://schemas.openxmlformats.org/officeDocument/2006/relationships/image" Target="../media/image10.png"/><Relationship Id="rId8" Type="http://schemas.openxmlformats.org/officeDocument/2006/relationships/image" Target="../media/image11.png"/><Relationship Id="rId9" Type="http://schemas.openxmlformats.org/officeDocument/2006/relationships/image" Target="../media/image12.png"/><Relationship Id="rId10" Type="http://schemas.openxmlformats.org/officeDocument/2006/relationships/image" Target="../media/image13.png"/><Relationship Id="rId11" Type="http://schemas.openxmlformats.org/officeDocument/2006/relationships/image" Target="../media/image14.png"/><Relationship Id="rId12" Type="http://schemas.openxmlformats.org/officeDocument/2006/relationships/image" Target="../media/image15.png"/><Relationship Id="rId13" Type="http://schemas.openxmlformats.org/officeDocument/2006/relationships/image" Target="../media/image16.png"/><Relationship Id="rId14" Type="http://schemas.openxmlformats.org/officeDocument/2006/relationships/image" Target="../media/image17.png"/><Relationship Id="rId15" Type="http://schemas.openxmlformats.org/officeDocument/2006/relationships/image" Target="../media/image18.png"/><Relationship Id="rId16" Type="http://schemas.openxmlformats.org/officeDocument/2006/relationships/image" Target="../media/image19.png"/><Relationship Id="rId17" Type="http://schemas.openxmlformats.org/officeDocument/2006/relationships/image" Target="../media/image20.png"/><Relationship Id="rId18" Type="http://schemas.openxmlformats.org/officeDocument/2006/relationships/image" Target="../media/image21.png"/><Relationship Id="rId19" Type="http://schemas.openxmlformats.org/officeDocument/2006/relationships/image" Target="../media/image22.png"/><Relationship Id="rId20" Type="http://schemas.openxmlformats.org/officeDocument/2006/relationships/image" Target="../media/image23.png"/><Relationship Id="rId21" Type="http://schemas.openxmlformats.org/officeDocument/2006/relationships/image" Target="../media/image24.png"/><Relationship Id="rId22" Type="http://schemas.openxmlformats.org/officeDocument/2006/relationships/image" Target="../media/image25.png"/><Relationship Id="rId23" Type="http://schemas.openxmlformats.org/officeDocument/2006/relationships/image" Target="../media/image26.png"/><Relationship Id="rId24" Type="http://schemas.openxmlformats.org/officeDocument/2006/relationships/image" Target="../media/image27.png"/><Relationship Id="rId25" Type="http://schemas.openxmlformats.org/officeDocument/2006/relationships/image" Target="../media/image28.pn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png"/><Relationship Id="rId3" Type="http://schemas.openxmlformats.org/officeDocument/2006/relationships/image" Target="../media/image19.png"/><Relationship Id="rId4" Type="http://schemas.openxmlformats.org/officeDocument/2006/relationships/image" Target="../media/image20.png"/><Relationship Id="rId5" Type="http://schemas.openxmlformats.org/officeDocument/2006/relationships/image" Target="../media/image7.png"/><Relationship Id="rId6" Type="http://schemas.openxmlformats.org/officeDocument/2006/relationships/image" Target="../media/image16.png"/><Relationship Id="rId7" Type="http://schemas.openxmlformats.org/officeDocument/2006/relationships/image" Target="../media/image17.png"/><Relationship Id="rId8" Type="http://schemas.openxmlformats.org/officeDocument/2006/relationships/image" Target="../media/image18.png"/><Relationship Id="rId9" Type="http://schemas.openxmlformats.org/officeDocument/2006/relationships/image" Target="../media/image8.png"/><Relationship Id="rId10" Type="http://schemas.openxmlformats.org/officeDocument/2006/relationships/image" Target="../media/image14.png"/><Relationship Id="rId11" Type="http://schemas.openxmlformats.org/officeDocument/2006/relationships/image" Target="../media/image15.png"/><Relationship Id="rId12" Type="http://schemas.openxmlformats.org/officeDocument/2006/relationships/image" Target="../media/image21.png"/><Relationship Id="rId13" Type="http://schemas.openxmlformats.org/officeDocument/2006/relationships/image" Target="../media/image22.png"/><Relationship Id="rId14" Type="http://schemas.openxmlformats.org/officeDocument/2006/relationships/image" Target="../media/image23.png"/><Relationship Id="rId15" Type="http://schemas.openxmlformats.org/officeDocument/2006/relationships/image" Target="../media/image24.png"/><Relationship Id="rId16" Type="http://schemas.openxmlformats.org/officeDocument/2006/relationships/image" Target="../media/image25.png"/><Relationship Id="rId17" Type="http://schemas.openxmlformats.org/officeDocument/2006/relationships/image" Target="../media/image26.png"/><Relationship Id="rId18" Type="http://schemas.openxmlformats.org/officeDocument/2006/relationships/image" Target="../media/image27.png"/><Relationship Id="rId19" Type="http://schemas.openxmlformats.org/officeDocument/2006/relationships/image" Target="../media/image28.png"/><Relationship Id="rId20" Type="http://schemas.openxmlformats.org/officeDocument/2006/relationships/image" Target="../media/image29.png"/><Relationship Id="rId21" Type="http://schemas.openxmlformats.org/officeDocument/2006/relationships/image" Target="../media/image9.png"/><Relationship Id="rId22" Type="http://schemas.openxmlformats.org/officeDocument/2006/relationships/image" Target="../media/image10.png"/><Relationship Id="rId23" Type="http://schemas.openxmlformats.org/officeDocument/2006/relationships/image" Target="../media/image11.png"/><Relationship Id="rId24" Type="http://schemas.openxmlformats.org/officeDocument/2006/relationships/image" Target="../media/image12.png"/><Relationship Id="rId25" Type="http://schemas.openxmlformats.org/officeDocument/2006/relationships/image" Target="../media/image13.png"/><Relationship Id="rId26" Type="http://schemas.openxmlformats.org/officeDocument/2006/relationships/image" Target="../media/image30.png"/><Relationship Id="rId27" Type="http://schemas.openxmlformats.org/officeDocument/2006/relationships/image" Target="../media/image31.png"/><Relationship Id="rId28" Type="http://schemas.openxmlformats.org/officeDocument/2006/relationships/image" Target="../media/image32.png"/><Relationship Id="rId29" Type="http://schemas.openxmlformats.org/officeDocument/2006/relationships/image" Target="../media/image33.pn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e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e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4.png"/><Relationship Id="rId3" Type="http://schemas.openxmlformats.org/officeDocument/2006/relationships/image" Target="../media/image35.png"/><Relationship Id="rId4" Type="http://schemas.openxmlformats.org/officeDocument/2006/relationships/image" Target="../media/image36.png"/><Relationship Id="rId5" Type="http://schemas.openxmlformats.org/officeDocument/2006/relationships/image" Target="../media/image1.gif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7.png"/><Relationship Id="rId3" Type="http://schemas.openxmlformats.org/officeDocument/2006/relationships/image" Target="../media/image38.png"/><Relationship Id="rId4" Type="http://schemas.openxmlformats.org/officeDocument/2006/relationships/image" Target="../media/image39.png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40.png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eg"/><Relationship Id="rId3" Type="http://schemas.openxmlformats.org/officeDocument/2006/relationships/image" Target="../media/image1.png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1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Заголовок 1"/>
          <p:cNvSpPr txBox="1"/>
          <p:nvPr/>
        </p:nvSpPr>
        <p:spPr>
          <a:xfrm>
            <a:off x="2370707" y="2133149"/>
            <a:ext cx="6738242" cy="22942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19363" tIns="19363" rIns="19363" bIns="19363" anchor="ctr">
            <a:spAutoFit/>
          </a:bodyPr>
          <a:lstStyle/>
          <a:p>
            <a:pPr defTabSz="480396">
              <a:lnSpc>
                <a:spcPct val="90000"/>
              </a:lnSpc>
              <a:defRPr sz="4000">
                <a:solidFill>
                  <a:srgbClr val="484C6A"/>
                </a:solidFill>
                <a:latin typeface="Muller Black"/>
                <a:ea typeface="Muller Black"/>
                <a:cs typeface="Muller Black"/>
                <a:sym typeface="Muller Black"/>
              </a:defRPr>
            </a:pPr>
            <a:r>
              <a:t>Реализация основных </a:t>
            </a:r>
            <a:br/>
            <a:r>
              <a:t>и дополнительных общеобразовательных программ в сетевой форме </a:t>
            </a:r>
          </a:p>
        </p:txBody>
      </p:sp>
      <p:sp>
        <p:nvSpPr>
          <p:cNvPr id="112" name="Заголовок 1"/>
          <p:cNvSpPr txBox="1"/>
          <p:nvPr/>
        </p:nvSpPr>
        <p:spPr>
          <a:xfrm>
            <a:off x="2370707" y="4754359"/>
            <a:ext cx="6279900" cy="14014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19363" tIns="19363" rIns="19363" bIns="19363">
            <a:spAutoFit/>
          </a:bodyPr>
          <a:lstStyle/>
          <a:p>
            <a:pPr defTabSz="480396">
              <a:lnSpc>
                <a:spcPct val="90000"/>
              </a:lnSpc>
              <a:defRPr sz="2400">
                <a:solidFill>
                  <a:srgbClr val="FF0000"/>
                </a:solidFill>
                <a:latin typeface="Muller Bold"/>
                <a:ea typeface="Muller Bold"/>
                <a:cs typeface="Muller Bold"/>
                <a:sym typeface="Muller Bold"/>
              </a:defRPr>
            </a:pPr>
            <a:r>
              <a:t>Зак Евгений Михайлович</a:t>
            </a:r>
            <a:endParaRPr sz="3000">
              <a:latin typeface="Calibri Light"/>
              <a:ea typeface="Calibri Light"/>
              <a:cs typeface="Calibri Light"/>
              <a:sym typeface="Calibri Light"/>
            </a:endParaRPr>
          </a:p>
          <a:p>
            <a:pPr defTabSz="480396">
              <a:lnSpc>
                <a:spcPct val="90000"/>
              </a:lnSpc>
              <a:defRPr sz="2400">
                <a:solidFill>
                  <a:srgbClr val="484C6A"/>
                </a:solidFill>
                <a:latin typeface="Muller Bold"/>
                <a:ea typeface="Muller Bold"/>
                <a:cs typeface="Muller Bold"/>
                <a:sym typeface="Muller Bold"/>
              </a:defRPr>
            </a:pPr>
            <a:r>
              <a:t>заместитель генерального директора ФГАУ «Фонд новых форм развития образования»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Изображение" descr="Изображение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049588" y="2316972"/>
            <a:ext cx="4636911" cy="2149841"/>
          </a:xfrm>
          <a:prstGeom prst="rect">
            <a:avLst/>
          </a:prstGeom>
          <a:ln w="12700">
            <a:miter lim="400000"/>
          </a:ln>
        </p:spPr>
      </p:pic>
      <p:sp>
        <p:nvSpPr>
          <p:cNvPr id="115" name="Зайдите в браузер интернета и введите"/>
          <p:cNvSpPr txBox="1"/>
          <p:nvPr/>
        </p:nvSpPr>
        <p:spPr>
          <a:xfrm>
            <a:off x="3199192" y="2015339"/>
            <a:ext cx="4337704" cy="3581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/>
            <a:r>
              <a:t>Зайдите в браузер интернета и введите</a:t>
            </a:r>
          </a:p>
        </p:txBody>
      </p:sp>
      <p:sp>
        <p:nvSpPr>
          <p:cNvPr id="116" name="введите код 38 90 79"/>
          <p:cNvSpPr txBox="1"/>
          <p:nvPr/>
        </p:nvSpPr>
        <p:spPr>
          <a:xfrm>
            <a:off x="3717771" y="5338994"/>
            <a:ext cx="3300545" cy="5232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defTabSz="449580">
              <a:lnSpc>
                <a:spcPct val="107916"/>
              </a:lnSpc>
              <a:spcBef>
                <a:spcPts val="800"/>
              </a:spcBef>
              <a:defRPr b="1" sz="2800">
                <a:latin typeface="Times"/>
                <a:ea typeface="Times"/>
                <a:cs typeface="Times"/>
                <a:sym typeface="Times"/>
              </a:defRPr>
            </a:lvl1pPr>
          </a:lstStyle>
          <a:p>
            <a:pPr/>
            <a:r>
              <a:t>введите код 38 90 79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Прямоугольник 2"/>
          <p:cNvSpPr/>
          <p:nvPr/>
        </p:nvSpPr>
        <p:spPr>
          <a:xfrm>
            <a:off x="558800" y="3061478"/>
            <a:ext cx="8018292" cy="3370450"/>
          </a:xfrm>
          <a:prstGeom prst="rect">
            <a:avLst/>
          </a:prstGeom>
          <a:solidFill>
            <a:srgbClr val="D9D9D9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/>
          </a:p>
        </p:txBody>
      </p:sp>
      <p:sp>
        <p:nvSpPr>
          <p:cNvPr id="119" name="Заголовок 1"/>
          <p:cNvSpPr txBox="1"/>
          <p:nvPr>
            <p:ph type="ctrTitle"/>
          </p:nvPr>
        </p:nvSpPr>
        <p:spPr>
          <a:xfrm>
            <a:off x="944280" y="323590"/>
            <a:ext cx="7126514" cy="786072"/>
          </a:xfrm>
          <a:prstGeom prst="rect">
            <a:avLst/>
          </a:prstGeom>
        </p:spPr>
        <p:txBody>
          <a:bodyPr lIns="0" tIns="0" rIns="0" bIns="0" anchor="t"/>
          <a:lstStyle/>
          <a:p>
            <a:pPr>
              <a:defRPr sz="2400">
                <a:solidFill>
                  <a:srgbClr val="0070C0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ТЕКУЩЕЕ СОСТОЯНИЕ ВЗАИМОДЕЙСТВИЯ </a:t>
            </a:r>
            <a:br/>
            <a:r>
              <a:t>УРОВНЕЙ СИСТЕМЫ ОБРАЗОВАНИЯ</a:t>
            </a:r>
          </a:p>
        </p:txBody>
      </p:sp>
      <p:sp>
        <p:nvSpPr>
          <p:cNvPr id="120" name="Заголовок 1"/>
          <p:cNvSpPr txBox="1"/>
          <p:nvPr/>
        </p:nvSpPr>
        <p:spPr>
          <a:xfrm>
            <a:off x="374650" y="1213686"/>
            <a:ext cx="8394700" cy="1371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algn="ctr">
              <a:spcBef>
                <a:spcPts val="600"/>
              </a:spcBef>
              <a:defRPr b="1" sz="1400">
                <a:solidFill>
                  <a:srgbClr val="0D0D0D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Сегодня разные уровни и типы образования замкнуты на себе: </a:t>
            </a:r>
            <a:br/>
            <a:r>
              <a:rPr b="0"/>
              <a:t>не взаимодействуют, не обмениваются опытом и ресурсами.</a:t>
            </a:r>
          </a:p>
          <a:p>
            <a:pPr algn="ctr">
              <a:spcBef>
                <a:spcPts val="600"/>
              </a:spcBef>
              <a:defRPr b="1" sz="1400">
                <a:solidFill>
                  <a:srgbClr val="0D0D0D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Отсутствует единая государственная политика в сфере образования:</a:t>
            </a:r>
            <a:br/>
            <a:r>
              <a:rPr b="0"/>
              <a:t>деятельность ряда активных участников (реальный сектор, учреждения культуры и спорта, негосударственный сектор) не гармонизирована с системной деятельностью учреждений образования и науки.</a:t>
            </a:r>
          </a:p>
        </p:txBody>
      </p:sp>
      <p:grpSp>
        <p:nvGrpSpPr>
          <p:cNvPr id="162" name="Группа 1"/>
          <p:cNvGrpSpPr/>
          <p:nvPr/>
        </p:nvGrpSpPr>
        <p:grpSpPr>
          <a:xfrm>
            <a:off x="1523998" y="2778836"/>
            <a:ext cx="6248404" cy="3755575"/>
            <a:chOff x="0" y="0"/>
            <a:chExt cx="6248402" cy="3755573"/>
          </a:xfrm>
        </p:grpSpPr>
        <p:grpSp>
          <p:nvGrpSpPr>
            <p:cNvPr id="123" name="Группа 4"/>
            <p:cNvGrpSpPr/>
            <p:nvPr/>
          </p:nvGrpSpPr>
          <p:grpSpPr>
            <a:xfrm>
              <a:off x="2266949" y="0"/>
              <a:ext cx="1663702" cy="768352"/>
              <a:chOff x="0" y="0"/>
              <a:chExt cx="1663700" cy="768351"/>
            </a:xfrm>
          </p:grpSpPr>
          <p:pic>
            <p:nvPicPr>
              <p:cNvPr id="121" name="Picture 2" descr="Picture 2"/>
              <p:cNvPicPr>
                <a:picLocks noChangeAspect="1"/>
              </p:cNvPicPr>
              <p:nvPr/>
            </p:nvPicPr>
            <p:blipFill>
              <a:blip r:embed="rId2">
                <a:extLst/>
              </a:blip>
              <a:stretch>
                <a:fillRect/>
              </a:stretch>
            </p:blipFill>
            <p:spPr>
              <a:xfrm>
                <a:off x="0" y="0"/>
                <a:ext cx="1663701" cy="768352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sp>
            <p:nvSpPr>
              <p:cNvPr id="122" name="Заголовок 1"/>
              <p:cNvSpPr txBox="1"/>
              <p:nvPr/>
            </p:nvSpPr>
            <p:spPr>
              <a:xfrm>
                <a:off x="342900" y="286699"/>
                <a:ext cx="1025527" cy="13970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0" tIns="0" rIns="0" bIns="0" numCol="1" anchor="t">
                <a:spAutoFit/>
              </a:bodyPr>
              <a:lstStyle>
                <a:lvl1pPr algn="ctr">
                  <a:defRPr b="1" sz="900">
                    <a:solidFill>
                      <a:srgbClr val="FFFFFF"/>
                    </a:solidFill>
                    <a:latin typeface="Verdana"/>
                    <a:ea typeface="Verdana"/>
                    <a:cs typeface="Verdana"/>
                    <a:sym typeface="Verdana"/>
                  </a:defRPr>
                </a:lvl1pPr>
              </a:lstStyle>
              <a:p>
                <a:pPr/>
                <a:r>
                  <a:t>ФОИВ</a:t>
                </a:r>
              </a:p>
            </p:txBody>
          </p:sp>
        </p:grpSp>
        <p:grpSp>
          <p:nvGrpSpPr>
            <p:cNvPr id="126" name="Группа 7"/>
            <p:cNvGrpSpPr/>
            <p:nvPr/>
          </p:nvGrpSpPr>
          <p:grpSpPr>
            <a:xfrm>
              <a:off x="63499" y="2333172"/>
              <a:ext cx="1612902" cy="1422402"/>
              <a:chOff x="0" y="0"/>
              <a:chExt cx="1612901" cy="1422401"/>
            </a:xfrm>
          </p:grpSpPr>
          <p:pic>
            <p:nvPicPr>
              <p:cNvPr id="124" name="Picture 2" descr="Picture 2"/>
              <p:cNvPicPr>
                <a:picLocks noChangeAspect="1"/>
              </p:cNvPicPr>
              <p:nvPr/>
            </p:nvPicPr>
            <p:blipFill>
              <a:blip r:embed="rId3">
                <a:extLst/>
              </a:blip>
              <a:stretch>
                <a:fillRect/>
              </a:stretch>
            </p:blipFill>
            <p:spPr>
              <a:xfrm>
                <a:off x="0" y="0"/>
                <a:ext cx="1612902" cy="1422402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sp>
            <p:nvSpPr>
              <p:cNvPr id="125" name="Заголовок 1"/>
              <p:cNvSpPr txBox="1"/>
              <p:nvPr/>
            </p:nvSpPr>
            <p:spPr>
              <a:xfrm>
                <a:off x="892175" y="1019492"/>
                <a:ext cx="596902" cy="27940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0" tIns="0" rIns="0" bIns="0" numCol="1" anchor="t">
                <a:spAutoFit/>
              </a:bodyPr>
              <a:lstStyle/>
              <a:p>
                <a:pPr algn="ctr">
                  <a:defRPr b="1" sz="900">
                    <a:solidFill>
                      <a:srgbClr val="FFFFFF"/>
                    </a:solidFill>
                    <a:latin typeface="Verdana"/>
                    <a:ea typeface="Verdana"/>
                    <a:cs typeface="Verdana"/>
                    <a:sym typeface="Verdana"/>
                  </a:defRPr>
                </a:pPr>
                <a:r>
                  <a:t>Бизнес</a:t>
                </a:r>
                <a:br/>
                <a:r>
                  <a:t>и ГК</a:t>
                </a:r>
              </a:p>
            </p:txBody>
          </p:sp>
        </p:grpSp>
        <p:grpSp>
          <p:nvGrpSpPr>
            <p:cNvPr id="129" name="Группа 8"/>
            <p:cNvGrpSpPr/>
            <p:nvPr/>
          </p:nvGrpSpPr>
          <p:grpSpPr>
            <a:xfrm>
              <a:off x="2134069" y="2622096"/>
              <a:ext cx="2400302" cy="1133477"/>
              <a:chOff x="0" y="0"/>
              <a:chExt cx="2400300" cy="1133475"/>
            </a:xfrm>
          </p:grpSpPr>
          <p:pic>
            <p:nvPicPr>
              <p:cNvPr id="127" name="Picture 2" descr="Picture 2"/>
              <p:cNvPicPr>
                <a:picLocks noChangeAspect="1"/>
              </p:cNvPicPr>
              <p:nvPr/>
            </p:nvPicPr>
            <p:blipFill>
              <a:blip r:embed="rId4">
                <a:extLst/>
              </a:blip>
              <a:stretch>
                <a:fillRect/>
              </a:stretch>
            </p:blipFill>
            <p:spPr>
              <a:xfrm>
                <a:off x="0" y="0"/>
                <a:ext cx="2400301" cy="1133476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sp>
            <p:nvSpPr>
              <p:cNvPr id="128" name="Заголовок 1"/>
              <p:cNvSpPr txBox="1"/>
              <p:nvPr/>
            </p:nvSpPr>
            <p:spPr>
              <a:xfrm>
                <a:off x="493086" y="124142"/>
                <a:ext cx="1422402" cy="27940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0" tIns="0" rIns="0" bIns="0" numCol="1" anchor="t">
                <a:spAutoFit/>
              </a:bodyPr>
              <a:lstStyle/>
              <a:p>
                <a:pPr algn="ctr">
                  <a:defRPr b="1" sz="900">
                    <a:solidFill>
                      <a:srgbClr val="FFFFFF"/>
                    </a:solidFill>
                    <a:latin typeface="Verdana"/>
                    <a:ea typeface="Verdana"/>
                    <a:cs typeface="Verdana"/>
                    <a:sym typeface="Verdana"/>
                  </a:defRPr>
                </a:pPr>
                <a:r>
                  <a:t>Учреждения</a:t>
                </a:r>
                <a:br/>
                <a:r>
                  <a:t>культуры и спорта</a:t>
                </a:r>
              </a:p>
            </p:txBody>
          </p:sp>
        </p:grpSp>
        <p:grpSp>
          <p:nvGrpSpPr>
            <p:cNvPr id="132" name="Группа 9"/>
            <p:cNvGrpSpPr/>
            <p:nvPr/>
          </p:nvGrpSpPr>
          <p:grpSpPr>
            <a:xfrm>
              <a:off x="4819650" y="2333172"/>
              <a:ext cx="1362078" cy="1422402"/>
              <a:chOff x="0" y="0"/>
              <a:chExt cx="1362076" cy="1422401"/>
            </a:xfrm>
          </p:grpSpPr>
          <p:pic>
            <p:nvPicPr>
              <p:cNvPr id="130" name="Picture 2" descr="Picture 2"/>
              <p:cNvPicPr>
                <a:picLocks noChangeAspect="1"/>
              </p:cNvPicPr>
              <p:nvPr/>
            </p:nvPicPr>
            <p:blipFill>
              <a:blip r:embed="rId5">
                <a:extLst/>
              </a:blip>
              <a:stretch>
                <a:fillRect/>
              </a:stretch>
            </p:blipFill>
            <p:spPr>
              <a:xfrm>
                <a:off x="0" y="0"/>
                <a:ext cx="1362077" cy="1422402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sp>
            <p:nvSpPr>
              <p:cNvPr id="131" name="Заголовок 1"/>
              <p:cNvSpPr txBox="1"/>
              <p:nvPr/>
            </p:nvSpPr>
            <p:spPr>
              <a:xfrm rot="16200000">
                <a:off x="357821" y="562926"/>
                <a:ext cx="1196978" cy="27940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0" tIns="0" rIns="0" bIns="0" numCol="1" anchor="t">
                <a:spAutoFit/>
              </a:bodyPr>
              <a:lstStyle/>
              <a:p>
                <a:pPr>
                  <a:defRPr b="1" sz="900">
                    <a:solidFill>
                      <a:srgbClr val="FFFFFF"/>
                    </a:solidFill>
                    <a:latin typeface="Verdana"/>
                    <a:ea typeface="Verdana"/>
                    <a:cs typeface="Verdana"/>
                    <a:sym typeface="Verdana"/>
                  </a:defRPr>
                </a:pPr>
                <a:r>
                  <a:t>Негосударствен-</a:t>
                </a:r>
                <a:br/>
                <a:r>
                  <a:t>ный сектор</a:t>
                </a:r>
              </a:p>
            </p:txBody>
          </p:sp>
        </p:grpSp>
        <p:grpSp>
          <p:nvGrpSpPr>
            <p:cNvPr id="135" name="Группа 3"/>
            <p:cNvGrpSpPr/>
            <p:nvPr/>
          </p:nvGrpSpPr>
          <p:grpSpPr>
            <a:xfrm>
              <a:off x="-1" y="1159330"/>
              <a:ext cx="1206502" cy="1282702"/>
              <a:chOff x="0" y="0"/>
              <a:chExt cx="1206501" cy="1282701"/>
            </a:xfrm>
          </p:grpSpPr>
          <p:pic>
            <p:nvPicPr>
              <p:cNvPr id="133" name="Picture 2" descr="Picture 2"/>
              <p:cNvPicPr>
                <a:picLocks noChangeAspect="1"/>
              </p:cNvPicPr>
              <p:nvPr/>
            </p:nvPicPr>
            <p:blipFill>
              <a:blip r:embed="rId6">
                <a:extLst/>
              </a:blip>
              <a:stretch>
                <a:fillRect/>
              </a:stretch>
            </p:blipFill>
            <p:spPr>
              <a:xfrm>
                <a:off x="0" y="0"/>
                <a:ext cx="1206502" cy="1282702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sp>
            <p:nvSpPr>
              <p:cNvPr id="134" name="Заголовок 1"/>
              <p:cNvSpPr txBox="1"/>
              <p:nvPr/>
            </p:nvSpPr>
            <p:spPr>
              <a:xfrm>
                <a:off x="111758" y="163829"/>
                <a:ext cx="1013464" cy="27940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0" tIns="0" rIns="0" bIns="0" numCol="1" anchor="t">
                <a:spAutoFit/>
              </a:bodyPr>
              <a:lstStyle/>
              <a:p>
                <a:pPr algn="ctr">
                  <a:defRPr b="1" sz="900">
                    <a:solidFill>
                      <a:srgbClr val="FFFFFF"/>
                    </a:solidFill>
                    <a:latin typeface="Verdana"/>
                    <a:ea typeface="Verdana"/>
                    <a:cs typeface="Verdana"/>
                    <a:sym typeface="Verdana"/>
                  </a:defRPr>
                </a:pPr>
                <a:r>
                  <a:t>Общее</a:t>
                </a:r>
                <a:br/>
                <a:r>
                  <a:t>образование</a:t>
                </a:r>
              </a:p>
            </p:txBody>
          </p:sp>
        </p:grpSp>
        <p:grpSp>
          <p:nvGrpSpPr>
            <p:cNvPr id="138" name="Группа 2"/>
            <p:cNvGrpSpPr/>
            <p:nvPr/>
          </p:nvGrpSpPr>
          <p:grpSpPr>
            <a:xfrm>
              <a:off x="1663699" y="1159330"/>
              <a:ext cx="1206502" cy="1282702"/>
              <a:chOff x="0" y="0"/>
              <a:chExt cx="1206501" cy="1282701"/>
            </a:xfrm>
          </p:grpSpPr>
          <p:pic>
            <p:nvPicPr>
              <p:cNvPr id="136" name="Picture 2" descr="Picture 2"/>
              <p:cNvPicPr>
                <a:picLocks noChangeAspect="1"/>
              </p:cNvPicPr>
              <p:nvPr/>
            </p:nvPicPr>
            <p:blipFill>
              <a:blip r:embed="rId7">
                <a:extLst/>
              </a:blip>
              <a:stretch>
                <a:fillRect/>
              </a:stretch>
            </p:blipFill>
            <p:spPr>
              <a:xfrm>
                <a:off x="0" y="0"/>
                <a:ext cx="1206502" cy="1282702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sp>
            <p:nvSpPr>
              <p:cNvPr id="137" name="Заголовок 1"/>
              <p:cNvSpPr txBox="1"/>
              <p:nvPr/>
            </p:nvSpPr>
            <p:spPr>
              <a:xfrm>
                <a:off x="96518" y="163829"/>
                <a:ext cx="1013463" cy="27940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0" tIns="0" rIns="0" bIns="0" numCol="1" anchor="t">
                <a:spAutoFit/>
              </a:bodyPr>
              <a:lstStyle/>
              <a:p>
                <a:pPr algn="ctr">
                  <a:defRPr b="1" sz="900">
                    <a:solidFill>
                      <a:srgbClr val="FFFFFF"/>
                    </a:solidFill>
                    <a:latin typeface="Verdana"/>
                    <a:ea typeface="Verdana"/>
                    <a:cs typeface="Verdana"/>
                    <a:sym typeface="Verdana"/>
                  </a:defRPr>
                </a:pPr>
                <a:r>
                  <a:t>Проф.</a:t>
                </a:r>
                <a:br/>
                <a:r>
                  <a:t>образование</a:t>
                </a:r>
              </a:p>
            </p:txBody>
          </p:sp>
        </p:grpSp>
        <p:grpSp>
          <p:nvGrpSpPr>
            <p:cNvPr id="141" name="Группа 5"/>
            <p:cNvGrpSpPr/>
            <p:nvPr/>
          </p:nvGrpSpPr>
          <p:grpSpPr>
            <a:xfrm>
              <a:off x="3327400" y="1159330"/>
              <a:ext cx="1206503" cy="1282702"/>
              <a:chOff x="0" y="0"/>
              <a:chExt cx="1206501" cy="1282701"/>
            </a:xfrm>
          </p:grpSpPr>
          <p:pic>
            <p:nvPicPr>
              <p:cNvPr id="139" name="Picture 2" descr="Picture 2"/>
              <p:cNvPicPr>
                <a:picLocks noChangeAspect="1"/>
              </p:cNvPicPr>
              <p:nvPr/>
            </p:nvPicPr>
            <p:blipFill>
              <a:blip r:embed="rId8">
                <a:extLst/>
              </a:blip>
              <a:stretch>
                <a:fillRect/>
              </a:stretch>
            </p:blipFill>
            <p:spPr>
              <a:xfrm>
                <a:off x="0" y="0"/>
                <a:ext cx="1206502" cy="1282702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sp>
            <p:nvSpPr>
              <p:cNvPr id="140" name="Заголовок 1"/>
              <p:cNvSpPr txBox="1"/>
              <p:nvPr/>
            </p:nvSpPr>
            <p:spPr>
              <a:xfrm>
                <a:off x="96518" y="163829"/>
                <a:ext cx="1013463" cy="27940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0" tIns="0" rIns="0" bIns="0" numCol="1" anchor="t">
                <a:spAutoFit/>
              </a:bodyPr>
              <a:lstStyle/>
              <a:p>
                <a:pPr algn="ctr">
                  <a:defRPr b="1" sz="900">
                    <a:solidFill>
                      <a:srgbClr val="FFFFFF"/>
                    </a:solidFill>
                    <a:latin typeface="Verdana"/>
                    <a:ea typeface="Verdana"/>
                    <a:cs typeface="Verdana"/>
                    <a:sym typeface="Verdana"/>
                  </a:defRPr>
                </a:pPr>
                <a:r>
                  <a:t>Высшее</a:t>
                </a:r>
                <a:br/>
                <a:r>
                  <a:t>образование</a:t>
                </a:r>
              </a:p>
            </p:txBody>
          </p:sp>
        </p:grpSp>
        <p:grpSp>
          <p:nvGrpSpPr>
            <p:cNvPr id="144" name="Группа 6"/>
            <p:cNvGrpSpPr/>
            <p:nvPr/>
          </p:nvGrpSpPr>
          <p:grpSpPr>
            <a:xfrm>
              <a:off x="5041900" y="1159330"/>
              <a:ext cx="1206503" cy="1282702"/>
              <a:chOff x="0" y="0"/>
              <a:chExt cx="1206501" cy="1282701"/>
            </a:xfrm>
          </p:grpSpPr>
          <p:pic>
            <p:nvPicPr>
              <p:cNvPr id="142" name="Picture 2" descr="Picture 2"/>
              <p:cNvPicPr>
                <a:picLocks noChangeAspect="1"/>
              </p:cNvPicPr>
              <p:nvPr/>
            </p:nvPicPr>
            <p:blipFill>
              <a:blip r:embed="rId9">
                <a:extLst/>
              </a:blip>
              <a:stretch>
                <a:fillRect/>
              </a:stretch>
            </p:blipFill>
            <p:spPr>
              <a:xfrm>
                <a:off x="0" y="0"/>
                <a:ext cx="1206502" cy="1282702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sp>
            <p:nvSpPr>
              <p:cNvPr id="143" name="Заголовок 1"/>
              <p:cNvSpPr txBox="1"/>
              <p:nvPr/>
            </p:nvSpPr>
            <p:spPr>
              <a:xfrm>
                <a:off x="104455" y="163829"/>
                <a:ext cx="1013464" cy="27940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0" tIns="0" rIns="0" bIns="0" numCol="1" anchor="t">
                <a:spAutoFit/>
              </a:bodyPr>
              <a:lstStyle/>
              <a:p>
                <a:pPr algn="ctr">
                  <a:defRPr b="1" sz="900">
                    <a:solidFill>
                      <a:srgbClr val="FFFFFF"/>
                    </a:solidFill>
                    <a:latin typeface="Verdana"/>
                    <a:ea typeface="Verdana"/>
                    <a:cs typeface="Verdana"/>
                    <a:sym typeface="Verdana"/>
                  </a:defRPr>
                </a:pPr>
                <a:r>
                  <a:t>Доп.</a:t>
                </a:r>
                <a:br/>
                <a:r>
                  <a:t>образование</a:t>
                </a:r>
              </a:p>
            </p:txBody>
          </p:sp>
        </p:grpSp>
        <p:pic>
          <p:nvPicPr>
            <p:cNvPr id="145" name="Picture 4" descr="Picture 4"/>
            <p:cNvPicPr>
              <a:picLocks noChangeAspect="1"/>
            </p:cNvPicPr>
            <p:nvPr/>
          </p:nvPicPr>
          <p:blipFill>
            <a:blip r:embed="rId10">
              <a:extLst/>
            </a:blip>
            <a:stretch>
              <a:fillRect/>
            </a:stretch>
          </p:blipFill>
          <p:spPr>
            <a:xfrm>
              <a:off x="498318" y="749344"/>
              <a:ext cx="5261705" cy="476755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46" name="Picture 2" descr="Picture 2"/>
            <p:cNvPicPr>
              <a:picLocks noChangeAspect="1"/>
            </p:cNvPicPr>
            <p:nvPr/>
          </p:nvPicPr>
          <p:blipFill>
            <a:blip r:embed="rId11">
              <a:extLst/>
            </a:blip>
            <a:stretch>
              <a:fillRect/>
            </a:stretch>
          </p:blipFill>
          <p:spPr>
            <a:xfrm>
              <a:off x="5108575" y="3125332"/>
              <a:ext cx="228601" cy="53975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47" name="Picture 2" descr="Picture 2"/>
            <p:cNvPicPr>
              <a:picLocks noChangeAspect="1"/>
            </p:cNvPicPr>
            <p:nvPr/>
          </p:nvPicPr>
          <p:blipFill>
            <a:blip r:embed="rId12">
              <a:extLst/>
            </a:blip>
            <a:stretch>
              <a:fillRect/>
            </a:stretch>
          </p:blipFill>
          <p:spPr>
            <a:xfrm>
              <a:off x="5291137" y="3260272"/>
              <a:ext cx="322265" cy="396876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48" name="Picture 2" descr="Picture 2"/>
            <p:cNvPicPr>
              <a:picLocks noChangeAspect="1"/>
            </p:cNvPicPr>
            <p:nvPr/>
          </p:nvPicPr>
          <p:blipFill>
            <a:blip r:embed="rId13">
              <a:extLst/>
            </a:blip>
            <a:stretch>
              <a:fillRect/>
            </a:stretch>
          </p:blipFill>
          <p:spPr>
            <a:xfrm>
              <a:off x="3707436" y="3117395"/>
              <a:ext cx="228602" cy="53975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49" name="Picture 2" descr="Picture 2"/>
            <p:cNvPicPr>
              <a:picLocks noChangeAspect="1"/>
            </p:cNvPicPr>
            <p:nvPr/>
          </p:nvPicPr>
          <p:blipFill>
            <a:blip r:embed="rId14">
              <a:extLst/>
            </a:blip>
            <a:stretch>
              <a:fillRect/>
            </a:stretch>
          </p:blipFill>
          <p:spPr>
            <a:xfrm>
              <a:off x="3936036" y="3260272"/>
              <a:ext cx="400052" cy="396876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50" name="Picture 2" descr="Picture 2"/>
            <p:cNvPicPr>
              <a:picLocks noChangeAspect="1"/>
            </p:cNvPicPr>
            <p:nvPr/>
          </p:nvPicPr>
          <p:blipFill>
            <a:blip r:embed="rId13">
              <a:extLst/>
            </a:blip>
            <a:stretch>
              <a:fillRect/>
            </a:stretch>
          </p:blipFill>
          <p:spPr>
            <a:xfrm>
              <a:off x="2372042" y="3117395"/>
              <a:ext cx="228602" cy="53975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51" name="Picture 2" descr="Picture 2"/>
            <p:cNvPicPr>
              <a:picLocks noChangeAspect="1"/>
            </p:cNvPicPr>
            <p:nvPr/>
          </p:nvPicPr>
          <p:blipFill>
            <a:blip r:embed="rId15">
              <a:extLst/>
            </a:blip>
            <a:stretch>
              <a:fillRect/>
            </a:stretch>
          </p:blipFill>
          <p:spPr>
            <a:xfrm>
              <a:off x="2583486" y="3222172"/>
              <a:ext cx="400052" cy="434976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52" name="Picture 2" descr="Picture 2"/>
            <p:cNvPicPr>
              <a:picLocks noChangeAspect="1"/>
            </p:cNvPicPr>
            <p:nvPr/>
          </p:nvPicPr>
          <p:blipFill>
            <a:blip r:embed="rId16">
              <a:extLst/>
            </a:blip>
            <a:stretch>
              <a:fillRect/>
            </a:stretch>
          </p:blipFill>
          <p:spPr>
            <a:xfrm>
              <a:off x="354011" y="3117395"/>
              <a:ext cx="228602" cy="53975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53" name="Picture 2" descr="Picture 2"/>
            <p:cNvPicPr>
              <a:picLocks noChangeAspect="1"/>
            </p:cNvPicPr>
            <p:nvPr/>
          </p:nvPicPr>
          <p:blipFill>
            <a:blip r:embed="rId17">
              <a:extLst/>
            </a:blip>
            <a:stretch>
              <a:fillRect/>
            </a:stretch>
          </p:blipFill>
          <p:spPr>
            <a:xfrm>
              <a:off x="555625" y="3222172"/>
              <a:ext cx="400051" cy="434976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54" name="Picture 2" descr="Picture 2"/>
            <p:cNvPicPr>
              <a:picLocks noChangeAspect="1"/>
            </p:cNvPicPr>
            <p:nvPr/>
          </p:nvPicPr>
          <p:blipFill>
            <a:blip r:embed="rId18">
              <a:extLst/>
            </a:blip>
            <a:stretch>
              <a:fillRect/>
            </a:stretch>
          </p:blipFill>
          <p:spPr>
            <a:xfrm>
              <a:off x="333375" y="1749881"/>
              <a:ext cx="228601" cy="53975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55" name="Picture 2" descr="Picture 2"/>
            <p:cNvPicPr>
              <a:picLocks noChangeAspect="1"/>
            </p:cNvPicPr>
            <p:nvPr/>
          </p:nvPicPr>
          <p:blipFill>
            <a:blip r:embed="rId19">
              <a:extLst/>
            </a:blip>
            <a:stretch>
              <a:fillRect/>
            </a:stretch>
          </p:blipFill>
          <p:spPr>
            <a:xfrm>
              <a:off x="584200" y="1749881"/>
              <a:ext cx="400051" cy="53975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56" name="Picture 2" descr="Picture 2"/>
            <p:cNvPicPr>
              <a:picLocks noChangeAspect="1"/>
            </p:cNvPicPr>
            <p:nvPr/>
          </p:nvPicPr>
          <p:blipFill>
            <a:blip r:embed="rId20">
              <a:extLst/>
            </a:blip>
            <a:stretch>
              <a:fillRect/>
            </a:stretch>
          </p:blipFill>
          <p:spPr>
            <a:xfrm>
              <a:off x="2016125" y="1749881"/>
              <a:ext cx="228601" cy="53975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57" name="Picture 2" descr="Picture 2"/>
            <p:cNvPicPr>
              <a:picLocks noChangeAspect="1"/>
            </p:cNvPicPr>
            <p:nvPr/>
          </p:nvPicPr>
          <p:blipFill>
            <a:blip r:embed="rId21">
              <a:extLst/>
            </a:blip>
            <a:stretch>
              <a:fillRect/>
            </a:stretch>
          </p:blipFill>
          <p:spPr>
            <a:xfrm>
              <a:off x="2266950" y="1749881"/>
              <a:ext cx="400051" cy="53975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58" name="Picture 2" descr="Picture 2"/>
            <p:cNvPicPr>
              <a:picLocks noChangeAspect="1"/>
            </p:cNvPicPr>
            <p:nvPr/>
          </p:nvPicPr>
          <p:blipFill>
            <a:blip r:embed="rId22">
              <a:extLst/>
            </a:blip>
            <a:stretch>
              <a:fillRect/>
            </a:stretch>
          </p:blipFill>
          <p:spPr>
            <a:xfrm>
              <a:off x="3679825" y="1749881"/>
              <a:ext cx="228601" cy="53975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59" name="Picture 2" descr="Picture 2"/>
            <p:cNvPicPr>
              <a:picLocks noChangeAspect="1"/>
            </p:cNvPicPr>
            <p:nvPr/>
          </p:nvPicPr>
          <p:blipFill>
            <a:blip r:embed="rId23">
              <a:extLst/>
            </a:blip>
            <a:stretch>
              <a:fillRect/>
            </a:stretch>
          </p:blipFill>
          <p:spPr>
            <a:xfrm>
              <a:off x="3930650" y="1749881"/>
              <a:ext cx="400051" cy="53975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60" name="Picture 2" descr="Picture 2"/>
            <p:cNvPicPr>
              <a:picLocks noChangeAspect="1"/>
            </p:cNvPicPr>
            <p:nvPr/>
          </p:nvPicPr>
          <p:blipFill>
            <a:blip r:embed="rId24">
              <a:extLst/>
            </a:blip>
            <a:stretch>
              <a:fillRect/>
            </a:stretch>
          </p:blipFill>
          <p:spPr>
            <a:xfrm>
              <a:off x="5375276" y="1749881"/>
              <a:ext cx="228601" cy="53975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61" name="Picture 2" descr="Picture 2"/>
            <p:cNvPicPr>
              <a:picLocks noChangeAspect="1"/>
            </p:cNvPicPr>
            <p:nvPr/>
          </p:nvPicPr>
          <p:blipFill>
            <a:blip r:embed="rId25">
              <a:extLst/>
            </a:blip>
            <a:stretch>
              <a:fillRect/>
            </a:stretch>
          </p:blipFill>
          <p:spPr>
            <a:xfrm>
              <a:off x="5626101" y="1749881"/>
              <a:ext cx="400051" cy="53975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Subtype="4" presetID="2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>
                                        <p:cTn id="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Class="entr" nodeType="afterEffect" presetID="9" grpId="2" fill="hold">
                                  <p:stCondLst>
                                    <p:cond delay="10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11" dur="125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20" grpId="2"/>
      <p:bldP build="whole" bldLvl="1" animBg="1" rev="0" advAuto="0" spid="119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Рисунок 3" descr="Рисунок 3"/>
          <p:cNvPicPr>
            <a:picLocks noChangeAspect="1"/>
          </p:cNvPicPr>
          <p:nvPr/>
        </p:nvPicPr>
        <p:blipFill>
          <a:blip r:embed="rId2">
            <a:extLst/>
          </a:blip>
          <a:srcRect l="0" t="7244" r="0" b="0"/>
          <a:stretch>
            <a:fillRect/>
          </a:stretch>
        </p:blipFill>
        <p:spPr>
          <a:xfrm>
            <a:off x="523092" y="2206169"/>
            <a:ext cx="8097816" cy="4225068"/>
          </a:xfrm>
          <a:prstGeom prst="rect">
            <a:avLst/>
          </a:prstGeom>
          <a:ln w="12700">
            <a:miter lim="400000"/>
          </a:ln>
        </p:spPr>
      </p:pic>
      <p:sp>
        <p:nvSpPr>
          <p:cNvPr id="165" name="Прямоугольник 66"/>
          <p:cNvSpPr txBox="1"/>
          <p:nvPr/>
        </p:nvSpPr>
        <p:spPr>
          <a:xfrm>
            <a:off x="825746" y="781097"/>
            <a:ext cx="7113362" cy="6502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ШКОЛА должна перестать быть периодом ожидания (подготовки к) жизни.</a:t>
            </a:r>
          </a:p>
        </p:txBody>
      </p:sp>
      <p:sp>
        <p:nvSpPr>
          <p:cNvPr id="166" name="Прямоугольник 30"/>
          <p:cNvSpPr txBox="1"/>
          <p:nvPr/>
        </p:nvSpPr>
        <p:spPr>
          <a:xfrm>
            <a:off x="523092" y="1510657"/>
            <a:ext cx="8026401" cy="3708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Жизненно-важные компетенции формируются только В ЖИЗНИ.</a:t>
            </a:r>
          </a:p>
        </p:txBody>
      </p:sp>
      <p:sp>
        <p:nvSpPr>
          <p:cNvPr id="167" name="Прямоугольник 31"/>
          <p:cNvSpPr txBox="1"/>
          <p:nvPr/>
        </p:nvSpPr>
        <p:spPr>
          <a:xfrm>
            <a:off x="1378289" y="319433"/>
            <a:ext cx="6387422" cy="4597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2400">
                <a:solidFill>
                  <a:srgbClr val="0070C0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ШКОЛА=ЖИЗНЬ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Прямоугольник 49"/>
          <p:cNvSpPr/>
          <p:nvPr/>
        </p:nvSpPr>
        <p:spPr>
          <a:xfrm>
            <a:off x="558800" y="3061478"/>
            <a:ext cx="8018292" cy="3370450"/>
          </a:xfrm>
          <a:prstGeom prst="rect">
            <a:avLst/>
          </a:prstGeom>
          <a:solidFill>
            <a:srgbClr val="D9D9D9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/>
          </a:p>
        </p:txBody>
      </p:sp>
      <p:sp>
        <p:nvSpPr>
          <p:cNvPr id="170" name="Заголовок 1"/>
          <p:cNvSpPr txBox="1"/>
          <p:nvPr>
            <p:ph type="ctrTitle"/>
          </p:nvPr>
        </p:nvSpPr>
        <p:spPr>
          <a:xfrm>
            <a:off x="558800" y="476672"/>
            <a:ext cx="8018292" cy="786072"/>
          </a:xfrm>
          <a:prstGeom prst="rect">
            <a:avLst/>
          </a:prstGeom>
        </p:spPr>
        <p:txBody>
          <a:bodyPr lIns="0" tIns="0" rIns="0" bIns="0" anchor="t"/>
          <a:lstStyle/>
          <a:p>
            <a:pPr>
              <a:defRPr sz="2400">
                <a:solidFill>
                  <a:srgbClr val="1C75BC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ТЕНДЕНЦИИ ВО ВЗАИМОДЕЙСТВИИ УРОВНЕЙ </a:t>
            </a:r>
            <a:br/>
            <a:r>
              <a:t>СИСТЕМЫ ОБРАЗОВАНИЯ</a:t>
            </a:r>
          </a:p>
        </p:txBody>
      </p:sp>
      <p:sp>
        <p:nvSpPr>
          <p:cNvPr id="171" name="Заголовок 1"/>
          <p:cNvSpPr txBox="1"/>
          <p:nvPr/>
        </p:nvSpPr>
        <p:spPr>
          <a:xfrm>
            <a:off x="558799" y="1361782"/>
            <a:ext cx="7853682" cy="1104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algn="ctr">
              <a:spcBef>
                <a:spcPts val="600"/>
              </a:spcBef>
              <a:defRPr b="1" sz="1200">
                <a:solidFill>
                  <a:srgbClr val="0D0D0D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Новые форматы образования, отвечающие вызовам современности</a:t>
            </a:r>
            <a:r>
              <a:rPr b="0"/>
              <a:t>: </a:t>
            </a:r>
            <a:endParaRPr sz="4400"/>
          </a:p>
          <a:p>
            <a:pPr algn="ctr">
              <a:spcBef>
                <a:spcPts val="600"/>
              </a:spcBef>
              <a:defRPr sz="1200">
                <a:solidFill>
                  <a:srgbClr val="00B0F0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•</a:t>
            </a:r>
            <a:r>
              <a:rPr>
                <a:solidFill>
                  <a:srgbClr val="0D0D0D"/>
                </a:solidFill>
              </a:rPr>
              <a:t> World Skills </a:t>
            </a:r>
            <a:r>
              <a:t>•</a:t>
            </a:r>
            <a:r>
              <a:rPr>
                <a:solidFill>
                  <a:srgbClr val="0D0D0D"/>
                </a:solidFill>
              </a:rPr>
              <a:t> университеты НТИ </a:t>
            </a:r>
            <a:r>
              <a:t>•</a:t>
            </a:r>
            <a:r>
              <a:rPr>
                <a:solidFill>
                  <a:srgbClr val="0D0D0D"/>
                </a:solidFill>
              </a:rPr>
              <a:t> СколТех </a:t>
            </a:r>
            <a:r>
              <a:t>•</a:t>
            </a:r>
            <a:r>
              <a:rPr>
                <a:solidFill>
                  <a:srgbClr val="0D0D0D"/>
                </a:solidFill>
              </a:rPr>
              <a:t> детские технопарки «Кванториум» </a:t>
            </a:r>
            <a:r>
              <a:t>•</a:t>
            </a:r>
            <a:r>
              <a:rPr>
                <a:solidFill>
                  <a:srgbClr val="0D0D0D"/>
                </a:solidFill>
              </a:rPr>
              <a:t> «Сириус»</a:t>
            </a:r>
            <a:endParaRPr>
              <a:solidFill>
                <a:srgbClr val="0D0D0D"/>
              </a:solidFill>
            </a:endParaRPr>
          </a:p>
          <a:p>
            <a:pPr algn="ctr">
              <a:spcBef>
                <a:spcPts val="600"/>
              </a:spcBef>
              <a:defRPr b="1" sz="1200">
                <a:solidFill>
                  <a:srgbClr val="0D0D0D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реализуются на базе объединения ресурсов различных уровней системы образования </a:t>
            </a:r>
            <a:br/>
            <a:r>
              <a:t>и реального сектора</a:t>
            </a:r>
            <a:r>
              <a:rPr b="0"/>
              <a:t>.</a:t>
            </a:r>
            <a:r>
              <a:rPr b="0"/>
              <a:t> </a:t>
            </a:r>
            <a:r>
              <a:rPr b="0"/>
              <a:t>Тенденцию нужно институционализировать, сформировав нормативно-правовую базу, и масштабно тиражировать. </a:t>
            </a:r>
          </a:p>
        </p:txBody>
      </p:sp>
      <p:grpSp>
        <p:nvGrpSpPr>
          <p:cNvPr id="217" name="Группа 1"/>
          <p:cNvGrpSpPr/>
          <p:nvPr/>
        </p:nvGrpSpPr>
        <p:grpSpPr>
          <a:xfrm>
            <a:off x="1524000" y="2568055"/>
            <a:ext cx="6248400" cy="4034617"/>
            <a:chOff x="0" y="0"/>
            <a:chExt cx="6248400" cy="4034616"/>
          </a:xfrm>
        </p:grpSpPr>
        <p:grpSp>
          <p:nvGrpSpPr>
            <p:cNvPr id="176" name="Группа 54"/>
            <p:cNvGrpSpPr/>
            <p:nvPr/>
          </p:nvGrpSpPr>
          <p:grpSpPr>
            <a:xfrm>
              <a:off x="63499" y="2514600"/>
              <a:ext cx="1612901" cy="1422401"/>
              <a:chOff x="0" y="0"/>
              <a:chExt cx="1612900" cy="1422400"/>
            </a:xfrm>
          </p:grpSpPr>
          <p:pic>
            <p:nvPicPr>
              <p:cNvPr id="172" name="Picture 2" descr="Picture 2"/>
              <p:cNvPicPr>
                <a:picLocks noChangeAspect="1"/>
              </p:cNvPicPr>
              <p:nvPr/>
            </p:nvPicPr>
            <p:blipFill>
              <a:blip r:embed="rId2">
                <a:extLst/>
              </a:blip>
              <a:stretch>
                <a:fillRect/>
              </a:stretch>
            </p:blipFill>
            <p:spPr>
              <a:xfrm>
                <a:off x="0" y="0"/>
                <a:ext cx="1612900" cy="1422400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73" name="Picture 2" descr="Picture 2"/>
              <p:cNvPicPr>
                <a:picLocks noChangeAspect="1"/>
              </p:cNvPicPr>
              <p:nvPr/>
            </p:nvPicPr>
            <p:blipFill>
              <a:blip r:embed="rId3">
                <a:extLst/>
              </a:blip>
              <a:stretch>
                <a:fillRect/>
              </a:stretch>
            </p:blipFill>
            <p:spPr>
              <a:xfrm>
                <a:off x="290510" y="784223"/>
                <a:ext cx="228602" cy="53975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74" name="Picture 2" descr="Picture 2"/>
              <p:cNvPicPr>
                <a:picLocks noChangeAspect="1"/>
              </p:cNvPicPr>
              <p:nvPr/>
            </p:nvPicPr>
            <p:blipFill>
              <a:blip r:embed="rId4">
                <a:extLst/>
              </a:blip>
              <a:stretch>
                <a:fillRect/>
              </a:stretch>
            </p:blipFill>
            <p:spPr>
              <a:xfrm>
                <a:off x="492123" y="888999"/>
                <a:ext cx="400053" cy="434978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sp>
            <p:nvSpPr>
              <p:cNvPr id="175" name="Заголовок 1"/>
              <p:cNvSpPr txBox="1"/>
              <p:nvPr/>
            </p:nvSpPr>
            <p:spPr>
              <a:xfrm>
                <a:off x="892174" y="1019492"/>
                <a:ext cx="596903" cy="27940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0" tIns="0" rIns="0" bIns="0" numCol="1" anchor="t">
                <a:spAutoFit/>
              </a:bodyPr>
              <a:lstStyle/>
              <a:p>
                <a:pPr algn="ctr">
                  <a:defRPr b="1" sz="900">
                    <a:solidFill>
                      <a:srgbClr val="FFFFFF"/>
                    </a:solidFill>
                    <a:latin typeface="Verdana"/>
                    <a:ea typeface="Verdana"/>
                    <a:cs typeface="Verdana"/>
                    <a:sym typeface="Verdana"/>
                  </a:defRPr>
                </a:pPr>
                <a:r>
                  <a:t>Бизнес</a:t>
                </a:r>
                <a:br/>
                <a:r>
                  <a:t>и ГК</a:t>
                </a:r>
              </a:p>
            </p:txBody>
          </p:sp>
        </p:grpSp>
        <p:grpSp>
          <p:nvGrpSpPr>
            <p:cNvPr id="183" name="Группа 22"/>
            <p:cNvGrpSpPr/>
            <p:nvPr/>
          </p:nvGrpSpPr>
          <p:grpSpPr>
            <a:xfrm>
              <a:off x="2133600" y="2803525"/>
              <a:ext cx="2400301" cy="1133476"/>
              <a:chOff x="0" y="0"/>
              <a:chExt cx="2400300" cy="1133475"/>
            </a:xfrm>
          </p:grpSpPr>
          <p:pic>
            <p:nvPicPr>
              <p:cNvPr id="177" name="Picture 2" descr="Picture 2"/>
              <p:cNvPicPr>
                <a:picLocks noChangeAspect="1"/>
              </p:cNvPicPr>
              <p:nvPr/>
            </p:nvPicPr>
            <p:blipFill>
              <a:blip r:embed="rId5">
                <a:extLst/>
              </a:blip>
              <a:stretch>
                <a:fillRect/>
              </a:stretch>
            </p:blipFill>
            <p:spPr>
              <a:xfrm>
                <a:off x="0" y="0"/>
                <a:ext cx="2400300" cy="1133475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78" name="Picture 2" descr="Picture 2"/>
              <p:cNvPicPr>
                <a:picLocks noChangeAspect="1"/>
              </p:cNvPicPr>
              <p:nvPr/>
            </p:nvPicPr>
            <p:blipFill>
              <a:blip r:embed="rId6">
                <a:extLst/>
              </a:blip>
              <a:stretch>
                <a:fillRect/>
              </a:stretch>
            </p:blipFill>
            <p:spPr>
              <a:xfrm>
                <a:off x="1570355" y="495298"/>
                <a:ext cx="228602" cy="53975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79" name="Picture 2" descr="Picture 2"/>
              <p:cNvPicPr>
                <a:picLocks noChangeAspect="1"/>
              </p:cNvPicPr>
              <p:nvPr/>
            </p:nvPicPr>
            <p:blipFill>
              <a:blip r:embed="rId7">
                <a:extLst/>
              </a:blip>
              <a:stretch>
                <a:fillRect/>
              </a:stretch>
            </p:blipFill>
            <p:spPr>
              <a:xfrm>
                <a:off x="1798955" y="638174"/>
                <a:ext cx="400052" cy="396878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80" name="Picture 2" descr="Picture 2"/>
              <p:cNvPicPr>
                <a:picLocks noChangeAspect="1"/>
              </p:cNvPicPr>
              <p:nvPr/>
            </p:nvPicPr>
            <p:blipFill>
              <a:blip r:embed="rId6">
                <a:extLst/>
              </a:blip>
              <a:stretch>
                <a:fillRect/>
              </a:stretch>
            </p:blipFill>
            <p:spPr>
              <a:xfrm>
                <a:off x="244790" y="495298"/>
                <a:ext cx="228602" cy="53975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81" name="Picture 2" descr="Picture 2"/>
              <p:cNvPicPr>
                <a:picLocks noChangeAspect="1"/>
              </p:cNvPicPr>
              <p:nvPr/>
            </p:nvPicPr>
            <p:blipFill>
              <a:blip r:embed="rId8">
                <a:extLst/>
              </a:blip>
              <a:stretch>
                <a:fillRect/>
              </a:stretch>
            </p:blipFill>
            <p:spPr>
              <a:xfrm>
                <a:off x="446403" y="600074"/>
                <a:ext cx="400053" cy="434978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sp>
            <p:nvSpPr>
              <p:cNvPr id="182" name="Заголовок 1"/>
              <p:cNvSpPr txBox="1"/>
              <p:nvPr/>
            </p:nvSpPr>
            <p:spPr>
              <a:xfrm>
                <a:off x="488950" y="124141"/>
                <a:ext cx="1422400" cy="27940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0" tIns="0" rIns="0" bIns="0" numCol="1" anchor="t">
                <a:spAutoFit/>
              </a:bodyPr>
              <a:lstStyle/>
              <a:p>
                <a:pPr algn="ctr">
                  <a:defRPr b="1" sz="900">
                    <a:solidFill>
                      <a:srgbClr val="FFFFFF"/>
                    </a:solidFill>
                    <a:latin typeface="Verdana"/>
                    <a:ea typeface="Verdana"/>
                    <a:cs typeface="Verdana"/>
                    <a:sym typeface="Verdana"/>
                  </a:defRPr>
                </a:pPr>
                <a:r>
                  <a:t>Учреждения</a:t>
                </a:r>
                <a:br/>
                <a:r>
                  <a:t>культуры и спорта</a:t>
                </a:r>
              </a:p>
            </p:txBody>
          </p:sp>
        </p:grpSp>
        <p:grpSp>
          <p:nvGrpSpPr>
            <p:cNvPr id="188" name="Группа 35"/>
            <p:cNvGrpSpPr/>
            <p:nvPr/>
          </p:nvGrpSpPr>
          <p:grpSpPr>
            <a:xfrm>
              <a:off x="4819650" y="2514600"/>
              <a:ext cx="1362076" cy="1422401"/>
              <a:chOff x="0" y="0"/>
              <a:chExt cx="1362075" cy="1422400"/>
            </a:xfrm>
          </p:grpSpPr>
          <p:pic>
            <p:nvPicPr>
              <p:cNvPr id="184" name="Picture 2" descr="Picture 2"/>
              <p:cNvPicPr>
                <a:picLocks noChangeAspect="1"/>
              </p:cNvPicPr>
              <p:nvPr/>
            </p:nvPicPr>
            <p:blipFill>
              <a:blip r:embed="rId9">
                <a:extLst/>
              </a:blip>
              <a:stretch>
                <a:fillRect/>
              </a:stretch>
            </p:blipFill>
            <p:spPr>
              <a:xfrm>
                <a:off x="0" y="0"/>
                <a:ext cx="1362075" cy="1422400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85" name="Picture 2" descr="Picture 2"/>
              <p:cNvPicPr>
                <a:picLocks noChangeAspect="1"/>
              </p:cNvPicPr>
              <p:nvPr/>
            </p:nvPicPr>
            <p:blipFill>
              <a:blip r:embed="rId10">
                <a:extLst/>
              </a:blip>
              <a:stretch>
                <a:fillRect/>
              </a:stretch>
            </p:blipFill>
            <p:spPr>
              <a:xfrm>
                <a:off x="288923" y="792160"/>
                <a:ext cx="228602" cy="53975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86" name="Picture 2" descr="Picture 2"/>
              <p:cNvPicPr>
                <a:picLocks noChangeAspect="1"/>
              </p:cNvPicPr>
              <p:nvPr/>
            </p:nvPicPr>
            <p:blipFill>
              <a:blip r:embed="rId11">
                <a:extLst/>
              </a:blip>
              <a:stretch>
                <a:fillRect/>
              </a:stretch>
            </p:blipFill>
            <p:spPr>
              <a:xfrm>
                <a:off x="471486" y="927099"/>
                <a:ext cx="322265" cy="396878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sp>
            <p:nvSpPr>
              <p:cNvPr id="187" name="Заголовок 1"/>
              <p:cNvSpPr txBox="1"/>
              <p:nvPr/>
            </p:nvSpPr>
            <p:spPr>
              <a:xfrm rot="16200000">
                <a:off x="357821" y="562926"/>
                <a:ext cx="1196977" cy="27940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0" tIns="0" rIns="0" bIns="0" numCol="1" anchor="t">
                <a:spAutoFit/>
              </a:bodyPr>
              <a:lstStyle/>
              <a:p>
                <a:pPr>
                  <a:defRPr b="1" sz="900">
                    <a:solidFill>
                      <a:srgbClr val="FFFFFF"/>
                    </a:solidFill>
                    <a:latin typeface="Verdana"/>
                    <a:ea typeface="Verdana"/>
                    <a:cs typeface="Verdana"/>
                    <a:sym typeface="Verdana"/>
                  </a:defRPr>
                </a:pPr>
                <a:r>
                  <a:t>Негосударствен-</a:t>
                </a:r>
                <a:br/>
                <a:r>
                  <a:t>ный сектор</a:t>
                </a:r>
              </a:p>
            </p:txBody>
          </p:sp>
        </p:grpSp>
        <p:pic>
          <p:nvPicPr>
            <p:cNvPr id="189" name="Picture 2" descr="Picture 2"/>
            <p:cNvPicPr>
              <a:picLocks noChangeAspect="1"/>
            </p:cNvPicPr>
            <p:nvPr/>
          </p:nvPicPr>
          <p:blipFill>
            <a:blip r:embed="rId12">
              <a:extLst/>
            </a:blip>
            <a:stretch>
              <a:fillRect/>
            </a:stretch>
          </p:blipFill>
          <p:spPr>
            <a:xfrm>
              <a:off x="333374" y="1749879"/>
              <a:ext cx="228601" cy="53975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90" name="Picture 2" descr="Picture 2"/>
            <p:cNvPicPr>
              <a:picLocks noChangeAspect="1"/>
            </p:cNvPicPr>
            <p:nvPr/>
          </p:nvPicPr>
          <p:blipFill>
            <a:blip r:embed="rId13">
              <a:extLst/>
            </a:blip>
            <a:stretch>
              <a:fillRect/>
            </a:stretch>
          </p:blipFill>
          <p:spPr>
            <a:xfrm>
              <a:off x="584199" y="1749879"/>
              <a:ext cx="400051" cy="53975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91" name="Picture 2" descr="Picture 2"/>
            <p:cNvPicPr>
              <a:picLocks noChangeAspect="1"/>
            </p:cNvPicPr>
            <p:nvPr/>
          </p:nvPicPr>
          <p:blipFill>
            <a:blip r:embed="rId14">
              <a:extLst/>
            </a:blip>
            <a:stretch>
              <a:fillRect/>
            </a:stretch>
          </p:blipFill>
          <p:spPr>
            <a:xfrm>
              <a:off x="2016124" y="1749879"/>
              <a:ext cx="228601" cy="53975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92" name="Picture 2" descr="Picture 2"/>
            <p:cNvPicPr>
              <a:picLocks noChangeAspect="1"/>
            </p:cNvPicPr>
            <p:nvPr/>
          </p:nvPicPr>
          <p:blipFill>
            <a:blip r:embed="rId15">
              <a:extLst/>
            </a:blip>
            <a:stretch>
              <a:fillRect/>
            </a:stretch>
          </p:blipFill>
          <p:spPr>
            <a:xfrm>
              <a:off x="2266949" y="1749879"/>
              <a:ext cx="400051" cy="53975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93" name="Picture 2" descr="Picture 2"/>
            <p:cNvPicPr>
              <a:picLocks noChangeAspect="1"/>
            </p:cNvPicPr>
            <p:nvPr/>
          </p:nvPicPr>
          <p:blipFill>
            <a:blip r:embed="rId16">
              <a:extLst/>
            </a:blip>
            <a:stretch>
              <a:fillRect/>
            </a:stretch>
          </p:blipFill>
          <p:spPr>
            <a:xfrm>
              <a:off x="3679825" y="1749879"/>
              <a:ext cx="228601" cy="53975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94" name="Picture 2" descr="Picture 2"/>
            <p:cNvPicPr>
              <a:picLocks noChangeAspect="1"/>
            </p:cNvPicPr>
            <p:nvPr/>
          </p:nvPicPr>
          <p:blipFill>
            <a:blip r:embed="rId17">
              <a:extLst/>
            </a:blip>
            <a:stretch>
              <a:fillRect/>
            </a:stretch>
          </p:blipFill>
          <p:spPr>
            <a:xfrm>
              <a:off x="3930650" y="1749879"/>
              <a:ext cx="400051" cy="53975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95" name="Picture 2" descr="Picture 2"/>
            <p:cNvPicPr>
              <a:picLocks noChangeAspect="1"/>
            </p:cNvPicPr>
            <p:nvPr/>
          </p:nvPicPr>
          <p:blipFill>
            <a:blip r:embed="rId18">
              <a:extLst/>
            </a:blip>
            <a:stretch>
              <a:fillRect/>
            </a:stretch>
          </p:blipFill>
          <p:spPr>
            <a:xfrm>
              <a:off x="5375275" y="1749879"/>
              <a:ext cx="228601" cy="53975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96" name="Picture 2" descr="Picture 2"/>
            <p:cNvPicPr>
              <a:picLocks noChangeAspect="1"/>
            </p:cNvPicPr>
            <p:nvPr/>
          </p:nvPicPr>
          <p:blipFill>
            <a:blip r:embed="rId19">
              <a:extLst/>
            </a:blip>
            <a:stretch>
              <a:fillRect/>
            </a:stretch>
          </p:blipFill>
          <p:spPr>
            <a:xfrm>
              <a:off x="5626100" y="1749879"/>
              <a:ext cx="400051" cy="53975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grpSp>
          <p:nvGrpSpPr>
            <p:cNvPr id="199" name="Группа 8"/>
            <p:cNvGrpSpPr/>
            <p:nvPr/>
          </p:nvGrpSpPr>
          <p:grpSpPr>
            <a:xfrm>
              <a:off x="2266948" y="0"/>
              <a:ext cx="1663703" cy="777876"/>
              <a:chOff x="0" y="0"/>
              <a:chExt cx="1663702" cy="777875"/>
            </a:xfrm>
          </p:grpSpPr>
          <p:pic>
            <p:nvPicPr>
              <p:cNvPr id="197" name="Picture 2" descr="Picture 2"/>
              <p:cNvPicPr>
                <a:picLocks noChangeAspect="1"/>
              </p:cNvPicPr>
              <p:nvPr/>
            </p:nvPicPr>
            <p:blipFill>
              <a:blip r:embed="rId20">
                <a:extLst/>
              </a:blip>
              <a:stretch>
                <a:fillRect/>
              </a:stretch>
            </p:blipFill>
            <p:spPr>
              <a:xfrm>
                <a:off x="0" y="0"/>
                <a:ext cx="1663703" cy="777875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sp>
            <p:nvSpPr>
              <p:cNvPr id="198" name="Заголовок 1"/>
              <p:cNvSpPr txBox="1"/>
              <p:nvPr/>
            </p:nvSpPr>
            <p:spPr>
              <a:xfrm>
                <a:off x="336233" y="223514"/>
                <a:ext cx="1025528" cy="13970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0" tIns="0" rIns="0" bIns="0" numCol="1" anchor="t">
                <a:spAutoFit/>
              </a:bodyPr>
              <a:lstStyle>
                <a:lvl1pPr algn="ctr">
                  <a:defRPr b="1" sz="900">
                    <a:solidFill>
                      <a:srgbClr val="FFFFFF"/>
                    </a:solidFill>
                    <a:latin typeface="Verdana"/>
                    <a:ea typeface="Verdana"/>
                    <a:cs typeface="Verdana"/>
                    <a:sym typeface="Verdana"/>
                  </a:defRPr>
                </a:lvl1pPr>
              </a:lstStyle>
              <a:p>
                <a:pPr/>
                <a:r>
                  <a:t>ФОИВ</a:t>
                </a:r>
              </a:p>
            </p:txBody>
          </p:sp>
        </p:grpSp>
        <p:grpSp>
          <p:nvGrpSpPr>
            <p:cNvPr id="202" name="Группа 9"/>
            <p:cNvGrpSpPr/>
            <p:nvPr/>
          </p:nvGrpSpPr>
          <p:grpSpPr>
            <a:xfrm>
              <a:off x="-1" y="1159330"/>
              <a:ext cx="1206501" cy="1282702"/>
              <a:chOff x="0" y="0"/>
              <a:chExt cx="1206500" cy="1282701"/>
            </a:xfrm>
          </p:grpSpPr>
          <p:pic>
            <p:nvPicPr>
              <p:cNvPr id="200" name="Picture 2" descr="Picture 2"/>
              <p:cNvPicPr>
                <a:picLocks noChangeAspect="1"/>
              </p:cNvPicPr>
              <p:nvPr/>
            </p:nvPicPr>
            <p:blipFill>
              <a:blip r:embed="rId21">
                <a:extLst/>
              </a:blip>
              <a:stretch>
                <a:fillRect/>
              </a:stretch>
            </p:blipFill>
            <p:spPr>
              <a:xfrm>
                <a:off x="0" y="0"/>
                <a:ext cx="1206500" cy="1282702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sp>
            <p:nvSpPr>
              <p:cNvPr id="201" name="Заголовок 1"/>
              <p:cNvSpPr txBox="1"/>
              <p:nvPr/>
            </p:nvSpPr>
            <p:spPr>
              <a:xfrm>
                <a:off x="111757" y="163829"/>
                <a:ext cx="1013465" cy="27940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0" tIns="0" rIns="0" bIns="0" numCol="1" anchor="t">
                <a:spAutoFit/>
              </a:bodyPr>
              <a:lstStyle/>
              <a:p>
                <a:pPr algn="ctr">
                  <a:defRPr b="1" sz="900">
                    <a:solidFill>
                      <a:srgbClr val="FFFFFF"/>
                    </a:solidFill>
                    <a:latin typeface="Verdana"/>
                    <a:ea typeface="Verdana"/>
                    <a:cs typeface="Verdana"/>
                    <a:sym typeface="Verdana"/>
                  </a:defRPr>
                </a:pPr>
                <a:r>
                  <a:t>Общее</a:t>
                </a:r>
                <a:br/>
                <a:r>
                  <a:t>образование</a:t>
                </a:r>
              </a:p>
            </p:txBody>
          </p:sp>
        </p:grpSp>
        <p:grpSp>
          <p:nvGrpSpPr>
            <p:cNvPr id="205" name="Группа 10"/>
            <p:cNvGrpSpPr/>
            <p:nvPr/>
          </p:nvGrpSpPr>
          <p:grpSpPr>
            <a:xfrm>
              <a:off x="1663699" y="1159330"/>
              <a:ext cx="1206501" cy="1282702"/>
              <a:chOff x="0" y="0"/>
              <a:chExt cx="1206500" cy="1282701"/>
            </a:xfrm>
          </p:grpSpPr>
          <p:pic>
            <p:nvPicPr>
              <p:cNvPr id="203" name="Picture 2" descr="Picture 2"/>
              <p:cNvPicPr>
                <a:picLocks noChangeAspect="1"/>
              </p:cNvPicPr>
              <p:nvPr/>
            </p:nvPicPr>
            <p:blipFill>
              <a:blip r:embed="rId22">
                <a:extLst/>
              </a:blip>
              <a:stretch>
                <a:fillRect/>
              </a:stretch>
            </p:blipFill>
            <p:spPr>
              <a:xfrm>
                <a:off x="0" y="0"/>
                <a:ext cx="1206500" cy="1282702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sp>
            <p:nvSpPr>
              <p:cNvPr id="204" name="Заголовок 1"/>
              <p:cNvSpPr txBox="1"/>
              <p:nvPr/>
            </p:nvSpPr>
            <p:spPr>
              <a:xfrm>
                <a:off x="96518" y="163829"/>
                <a:ext cx="1013462" cy="27940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0" tIns="0" rIns="0" bIns="0" numCol="1" anchor="t">
                <a:spAutoFit/>
              </a:bodyPr>
              <a:lstStyle/>
              <a:p>
                <a:pPr algn="ctr">
                  <a:defRPr b="1" sz="900">
                    <a:solidFill>
                      <a:srgbClr val="FFFFFF"/>
                    </a:solidFill>
                    <a:latin typeface="Verdana"/>
                    <a:ea typeface="Verdana"/>
                    <a:cs typeface="Verdana"/>
                    <a:sym typeface="Verdana"/>
                  </a:defRPr>
                </a:pPr>
                <a:r>
                  <a:t>Проф.</a:t>
                </a:r>
                <a:br/>
                <a:r>
                  <a:t>образование</a:t>
                </a:r>
              </a:p>
            </p:txBody>
          </p:sp>
        </p:grpSp>
        <p:grpSp>
          <p:nvGrpSpPr>
            <p:cNvPr id="208" name="Группа 19"/>
            <p:cNvGrpSpPr/>
            <p:nvPr/>
          </p:nvGrpSpPr>
          <p:grpSpPr>
            <a:xfrm>
              <a:off x="3327400" y="1159330"/>
              <a:ext cx="1206501" cy="1282702"/>
              <a:chOff x="0" y="0"/>
              <a:chExt cx="1206500" cy="1282701"/>
            </a:xfrm>
          </p:grpSpPr>
          <p:pic>
            <p:nvPicPr>
              <p:cNvPr id="206" name="Picture 2" descr="Picture 2"/>
              <p:cNvPicPr>
                <a:picLocks noChangeAspect="1"/>
              </p:cNvPicPr>
              <p:nvPr/>
            </p:nvPicPr>
            <p:blipFill>
              <a:blip r:embed="rId23">
                <a:extLst/>
              </a:blip>
              <a:stretch>
                <a:fillRect/>
              </a:stretch>
            </p:blipFill>
            <p:spPr>
              <a:xfrm>
                <a:off x="0" y="0"/>
                <a:ext cx="1206500" cy="1282702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sp>
            <p:nvSpPr>
              <p:cNvPr id="207" name="Заголовок 1"/>
              <p:cNvSpPr txBox="1"/>
              <p:nvPr/>
            </p:nvSpPr>
            <p:spPr>
              <a:xfrm>
                <a:off x="96518" y="163829"/>
                <a:ext cx="1013462" cy="27940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0" tIns="0" rIns="0" bIns="0" numCol="1" anchor="t">
                <a:spAutoFit/>
              </a:bodyPr>
              <a:lstStyle/>
              <a:p>
                <a:pPr algn="ctr">
                  <a:defRPr b="1" sz="900">
                    <a:solidFill>
                      <a:srgbClr val="FFFFFF"/>
                    </a:solidFill>
                    <a:latin typeface="Verdana"/>
                    <a:ea typeface="Verdana"/>
                    <a:cs typeface="Verdana"/>
                    <a:sym typeface="Verdana"/>
                  </a:defRPr>
                </a:pPr>
                <a:r>
                  <a:t>Высшее</a:t>
                </a:r>
                <a:br/>
                <a:r>
                  <a:t>образование</a:t>
                </a:r>
              </a:p>
            </p:txBody>
          </p:sp>
        </p:grpSp>
        <p:grpSp>
          <p:nvGrpSpPr>
            <p:cNvPr id="211" name="Группа 20"/>
            <p:cNvGrpSpPr/>
            <p:nvPr/>
          </p:nvGrpSpPr>
          <p:grpSpPr>
            <a:xfrm>
              <a:off x="5041900" y="1159330"/>
              <a:ext cx="1206501" cy="1282702"/>
              <a:chOff x="0" y="0"/>
              <a:chExt cx="1206500" cy="1282701"/>
            </a:xfrm>
          </p:grpSpPr>
          <p:pic>
            <p:nvPicPr>
              <p:cNvPr id="209" name="Picture 2" descr="Picture 2"/>
              <p:cNvPicPr>
                <a:picLocks noChangeAspect="1"/>
              </p:cNvPicPr>
              <p:nvPr/>
            </p:nvPicPr>
            <p:blipFill>
              <a:blip r:embed="rId24">
                <a:extLst/>
              </a:blip>
              <a:stretch>
                <a:fillRect/>
              </a:stretch>
            </p:blipFill>
            <p:spPr>
              <a:xfrm>
                <a:off x="0" y="0"/>
                <a:ext cx="1206500" cy="1282702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sp>
            <p:nvSpPr>
              <p:cNvPr id="210" name="Заголовок 1"/>
              <p:cNvSpPr txBox="1"/>
              <p:nvPr/>
            </p:nvSpPr>
            <p:spPr>
              <a:xfrm>
                <a:off x="104454" y="163829"/>
                <a:ext cx="1013465" cy="27940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0" tIns="0" rIns="0" bIns="0" numCol="1" anchor="t">
                <a:spAutoFit/>
              </a:bodyPr>
              <a:lstStyle/>
              <a:p>
                <a:pPr algn="ctr">
                  <a:defRPr b="1" sz="900">
                    <a:solidFill>
                      <a:srgbClr val="FFFFFF"/>
                    </a:solidFill>
                    <a:latin typeface="Verdana"/>
                    <a:ea typeface="Verdana"/>
                    <a:cs typeface="Verdana"/>
                    <a:sym typeface="Verdana"/>
                  </a:defRPr>
                </a:pPr>
                <a:r>
                  <a:t>Доп.</a:t>
                </a:r>
                <a:br/>
                <a:r>
                  <a:t>образование</a:t>
                </a:r>
              </a:p>
            </p:txBody>
          </p:sp>
        </p:grpSp>
        <p:pic>
          <p:nvPicPr>
            <p:cNvPr id="212" name="Picture 4" descr="Picture 4"/>
            <p:cNvPicPr>
              <a:picLocks noChangeAspect="1"/>
            </p:cNvPicPr>
            <p:nvPr/>
          </p:nvPicPr>
          <p:blipFill>
            <a:blip r:embed="rId25">
              <a:extLst/>
            </a:blip>
            <a:stretch>
              <a:fillRect/>
            </a:stretch>
          </p:blipFill>
          <p:spPr>
            <a:xfrm>
              <a:off x="505729" y="713559"/>
              <a:ext cx="5261706" cy="58057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13" name="Picture 2" descr="Picture 2"/>
            <p:cNvPicPr>
              <a:picLocks noChangeAspect="1"/>
            </p:cNvPicPr>
            <p:nvPr/>
          </p:nvPicPr>
          <p:blipFill>
            <a:blip r:embed="rId26">
              <a:extLst/>
            </a:blip>
            <a:stretch>
              <a:fillRect/>
            </a:stretch>
          </p:blipFill>
          <p:spPr>
            <a:xfrm>
              <a:off x="333374" y="2068367"/>
              <a:ext cx="5041903" cy="196625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14" name="Picture 2" descr="Picture 2"/>
            <p:cNvPicPr>
              <a:picLocks noChangeAspect="1"/>
            </p:cNvPicPr>
            <p:nvPr/>
          </p:nvPicPr>
          <p:blipFill>
            <a:blip r:embed="rId27">
              <a:extLst/>
            </a:blip>
            <a:stretch>
              <a:fillRect/>
            </a:stretch>
          </p:blipFill>
          <p:spPr>
            <a:xfrm>
              <a:off x="1191546" y="2339376"/>
              <a:ext cx="4327526" cy="149497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15" name="Picture 2" descr="Picture 2"/>
            <p:cNvPicPr>
              <a:picLocks noChangeAspect="1"/>
            </p:cNvPicPr>
            <p:nvPr/>
          </p:nvPicPr>
          <p:blipFill>
            <a:blip r:embed="rId28">
              <a:extLst/>
            </a:blip>
            <a:stretch>
              <a:fillRect/>
            </a:stretch>
          </p:blipFill>
          <p:spPr>
            <a:xfrm>
              <a:off x="4191012" y="2289630"/>
              <a:ext cx="1612903" cy="1350509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16" name="Picture 2" descr="Picture 2"/>
            <p:cNvPicPr>
              <a:picLocks noChangeAspect="1"/>
            </p:cNvPicPr>
            <p:nvPr/>
          </p:nvPicPr>
          <p:blipFill>
            <a:blip r:embed="rId29">
              <a:extLst/>
            </a:blip>
            <a:stretch>
              <a:fillRect/>
            </a:stretch>
          </p:blipFill>
          <p:spPr>
            <a:xfrm>
              <a:off x="3374590" y="2236427"/>
              <a:ext cx="2038351" cy="137160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1" p14:dur="1200">
        <p:dissolve/>
      </p:transition>
    </mc:Choice>
    <mc:Fallback>
      <p:transition spd="slow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Subtype="8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Class="entr" nodeType="afterEffect" presetID="9" grpId="2" fill="hold">
                                  <p:stCondLst>
                                    <p:cond delay="10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12" dur="125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70" grpId="1"/>
      <p:bldP build="whole" bldLvl="1" animBg="1" rev="0" advAuto="0" spid="171" grpId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Прямоугольник 54"/>
          <p:cNvSpPr/>
          <p:nvPr/>
        </p:nvSpPr>
        <p:spPr>
          <a:xfrm>
            <a:off x="1049549" y="4745804"/>
            <a:ext cx="5198854" cy="1603576"/>
          </a:xfrm>
          <a:prstGeom prst="rect">
            <a:avLst/>
          </a:prstGeom>
          <a:solidFill>
            <a:srgbClr val="D9D9D9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/>
          </a:p>
        </p:txBody>
      </p:sp>
      <p:sp>
        <p:nvSpPr>
          <p:cNvPr id="220" name="Прямоугольник 35"/>
          <p:cNvSpPr/>
          <p:nvPr/>
        </p:nvSpPr>
        <p:spPr>
          <a:xfrm>
            <a:off x="1049548" y="2604308"/>
            <a:ext cx="5979903" cy="1603576"/>
          </a:xfrm>
          <a:prstGeom prst="rect">
            <a:avLst/>
          </a:prstGeom>
          <a:solidFill>
            <a:srgbClr val="D9D9D9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/>
          </a:p>
        </p:txBody>
      </p:sp>
      <p:sp>
        <p:nvSpPr>
          <p:cNvPr id="221" name="Прямоугольник 20"/>
          <p:cNvSpPr/>
          <p:nvPr/>
        </p:nvSpPr>
        <p:spPr>
          <a:xfrm>
            <a:off x="1049549" y="633044"/>
            <a:ext cx="7703926" cy="1500556"/>
          </a:xfrm>
          <a:prstGeom prst="rect">
            <a:avLst/>
          </a:prstGeom>
          <a:solidFill>
            <a:srgbClr val="D9D9D9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/>
          </a:p>
        </p:txBody>
      </p:sp>
      <p:grpSp>
        <p:nvGrpSpPr>
          <p:cNvPr id="224" name="Группа 1"/>
          <p:cNvGrpSpPr/>
          <p:nvPr/>
        </p:nvGrpSpPr>
        <p:grpSpPr>
          <a:xfrm>
            <a:off x="1358900" y="1108854"/>
            <a:ext cx="2127251" cy="511302"/>
            <a:chOff x="0" y="0"/>
            <a:chExt cx="2127250" cy="511301"/>
          </a:xfrm>
        </p:grpSpPr>
        <p:sp>
          <p:nvSpPr>
            <p:cNvPr id="222" name="Прямоугольник 3"/>
            <p:cNvSpPr/>
            <p:nvPr/>
          </p:nvSpPr>
          <p:spPr>
            <a:xfrm>
              <a:off x="0" y="-1"/>
              <a:ext cx="2127250" cy="511303"/>
            </a:xfrm>
            <a:prstGeom prst="rect">
              <a:avLst/>
            </a:prstGeom>
            <a:solidFill>
              <a:srgbClr val="00B0F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/>
            </a:p>
          </p:txBody>
        </p:sp>
        <p:sp>
          <p:nvSpPr>
            <p:cNvPr id="223" name="Заголовок 1"/>
            <p:cNvSpPr txBox="1"/>
            <p:nvPr/>
          </p:nvSpPr>
          <p:spPr>
            <a:xfrm>
              <a:off x="195261" y="70983"/>
              <a:ext cx="1736726" cy="3810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ctr">
                <a:spcBef>
                  <a:spcPts val="600"/>
                </a:spcBef>
                <a:defRPr b="1" sz="1200"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</a:defRPr>
              </a:lvl1pPr>
            </a:lstStyle>
            <a:p>
              <a:pPr/>
              <a:r>
                <a:t>Образовательная организация А</a:t>
              </a:r>
            </a:p>
          </p:txBody>
        </p:sp>
      </p:grpSp>
      <p:sp>
        <p:nvSpPr>
          <p:cNvPr id="225" name="Заголовок 1"/>
          <p:cNvSpPr txBox="1"/>
          <p:nvPr/>
        </p:nvSpPr>
        <p:spPr>
          <a:xfrm>
            <a:off x="1398587" y="739520"/>
            <a:ext cx="4962526" cy="190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ts val="600"/>
              </a:spcBef>
              <a:defRPr sz="120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Совместная образовательная программа А+Б</a:t>
            </a:r>
          </a:p>
        </p:txBody>
      </p:sp>
      <p:sp>
        <p:nvSpPr>
          <p:cNvPr id="226" name="Заголовок 1"/>
          <p:cNvSpPr txBox="1"/>
          <p:nvPr/>
        </p:nvSpPr>
        <p:spPr>
          <a:xfrm>
            <a:off x="3543301" y="1353246"/>
            <a:ext cx="2873375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228600" indent="-228600">
              <a:buSzPct val="100000"/>
              <a:buAutoNum type="arabicPeriod" startAt="1"/>
              <a:defRPr sz="1000">
                <a:latin typeface="Verdana"/>
                <a:ea typeface="Verdana"/>
                <a:cs typeface="Verdana"/>
                <a:sym typeface="Verdana"/>
              </a:defRPr>
            </a:pPr>
            <a:r>
              <a:t>Договор о сетевом взаимодействии</a:t>
            </a:r>
            <a:endParaRPr sz="1200">
              <a:solidFill>
                <a:srgbClr val="0D0D0D"/>
              </a:solidFill>
            </a:endParaRPr>
          </a:p>
          <a:p>
            <a:pPr marL="228600" indent="-228600">
              <a:buSzPct val="100000"/>
              <a:buAutoNum type="arabicPeriod" startAt="1"/>
              <a:defRPr sz="1000">
                <a:latin typeface="Verdana"/>
                <a:ea typeface="Verdana"/>
                <a:cs typeface="Verdana"/>
                <a:sym typeface="Verdana"/>
              </a:defRPr>
            </a:pPr>
            <a:r>
              <a:t>Регламент разработки совместной ОП</a:t>
            </a:r>
            <a:endParaRPr sz="1200">
              <a:solidFill>
                <a:srgbClr val="0D0D0D"/>
              </a:solidFill>
            </a:endParaRPr>
          </a:p>
          <a:p>
            <a:pPr marL="228600" indent="-228600">
              <a:buSzPct val="100000"/>
              <a:buAutoNum type="arabicPeriod" startAt="1"/>
              <a:defRPr sz="1000">
                <a:latin typeface="Verdana"/>
                <a:ea typeface="Verdana"/>
                <a:cs typeface="Verdana"/>
                <a:sym typeface="Verdana"/>
              </a:defRPr>
            </a:pPr>
            <a:r>
              <a:t>Совместная ОП</a:t>
            </a:r>
          </a:p>
        </p:txBody>
      </p:sp>
      <p:grpSp>
        <p:nvGrpSpPr>
          <p:cNvPr id="229" name="Группа 11"/>
          <p:cNvGrpSpPr/>
          <p:nvPr/>
        </p:nvGrpSpPr>
        <p:grpSpPr>
          <a:xfrm>
            <a:off x="6353175" y="1108854"/>
            <a:ext cx="2127250" cy="511302"/>
            <a:chOff x="0" y="0"/>
            <a:chExt cx="2127250" cy="511301"/>
          </a:xfrm>
        </p:grpSpPr>
        <p:sp>
          <p:nvSpPr>
            <p:cNvPr id="227" name="Прямоугольник 12"/>
            <p:cNvSpPr/>
            <p:nvPr/>
          </p:nvSpPr>
          <p:spPr>
            <a:xfrm>
              <a:off x="0" y="-1"/>
              <a:ext cx="2127250" cy="511303"/>
            </a:xfrm>
            <a:prstGeom prst="rect">
              <a:avLst/>
            </a:prstGeom>
            <a:solidFill>
              <a:srgbClr val="00B0F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/>
            </a:p>
          </p:txBody>
        </p:sp>
        <p:sp>
          <p:nvSpPr>
            <p:cNvPr id="228" name="Заголовок 1"/>
            <p:cNvSpPr txBox="1"/>
            <p:nvPr/>
          </p:nvSpPr>
          <p:spPr>
            <a:xfrm>
              <a:off x="195261" y="70983"/>
              <a:ext cx="1736726" cy="3810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ctr">
                <a:spcBef>
                  <a:spcPts val="600"/>
                </a:spcBef>
                <a:defRPr b="1" sz="1200"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</a:defRPr>
              </a:lvl1pPr>
            </a:lstStyle>
            <a:p>
              <a:pPr/>
              <a:r>
                <a:t>Образовательная организация Б</a:t>
              </a:r>
            </a:p>
          </p:txBody>
        </p:sp>
      </p:grpSp>
      <p:sp>
        <p:nvSpPr>
          <p:cNvPr id="230" name="Прямая со стрелкой 14"/>
          <p:cNvSpPr/>
          <p:nvPr/>
        </p:nvSpPr>
        <p:spPr>
          <a:xfrm>
            <a:off x="3629025" y="1179837"/>
            <a:ext cx="942976" cy="1"/>
          </a:xfrm>
          <a:prstGeom prst="line">
            <a:avLst/>
          </a:prstGeom>
          <a:ln w="38100">
            <a:solidFill>
              <a:srgbClr val="0070C0"/>
            </a:solidFill>
            <a:tailEnd type="triangle"/>
          </a:ln>
        </p:spPr>
        <p:txBody>
          <a:bodyPr lIns="45718" tIns="45718" rIns="45718" bIns="45718"/>
          <a:lstStyle/>
          <a:p>
            <a:pPr/>
          </a:p>
        </p:txBody>
      </p:sp>
      <p:sp>
        <p:nvSpPr>
          <p:cNvPr id="231" name="Прямая со стрелкой 16"/>
          <p:cNvSpPr/>
          <p:nvPr/>
        </p:nvSpPr>
        <p:spPr>
          <a:xfrm flipH="1" flipV="1">
            <a:off x="5238749" y="1179837"/>
            <a:ext cx="981076" cy="1"/>
          </a:xfrm>
          <a:prstGeom prst="line">
            <a:avLst/>
          </a:prstGeom>
          <a:ln w="38100">
            <a:solidFill>
              <a:srgbClr val="0070C0"/>
            </a:solidFill>
            <a:tailEnd type="triangle"/>
          </a:ln>
        </p:spPr>
        <p:txBody>
          <a:bodyPr lIns="45718" tIns="45718" rIns="45718" bIns="45718"/>
          <a:lstStyle/>
          <a:p>
            <a:pPr/>
          </a:p>
        </p:txBody>
      </p:sp>
      <p:sp>
        <p:nvSpPr>
          <p:cNvPr id="232" name="Заголовок 1"/>
          <p:cNvSpPr txBox="1"/>
          <p:nvPr/>
        </p:nvSpPr>
        <p:spPr>
          <a:xfrm>
            <a:off x="1339849" y="1692994"/>
            <a:ext cx="2317751" cy="304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defRPr sz="100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Лицензия на образовательную деятельность</a:t>
            </a:r>
          </a:p>
        </p:txBody>
      </p:sp>
      <p:sp>
        <p:nvSpPr>
          <p:cNvPr id="233" name="Заголовок 1"/>
          <p:cNvSpPr txBox="1"/>
          <p:nvPr/>
        </p:nvSpPr>
        <p:spPr>
          <a:xfrm>
            <a:off x="6125526" y="1712620"/>
            <a:ext cx="2317751" cy="304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r">
              <a:defRPr sz="100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Лицензия на образовательную деятельность</a:t>
            </a:r>
          </a:p>
        </p:txBody>
      </p:sp>
      <p:sp>
        <p:nvSpPr>
          <p:cNvPr id="234" name="Заголовок 1"/>
          <p:cNvSpPr txBox="1"/>
          <p:nvPr/>
        </p:nvSpPr>
        <p:spPr>
          <a:xfrm>
            <a:off x="1209675" y="396330"/>
            <a:ext cx="3638551" cy="190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ts val="600"/>
              </a:spcBef>
              <a:defRPr b="1" sz="120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1. Модель совместной реализации ОП</a:t>
            </a:r>
          </a:p>
        </p:txBody>
      </p:sp>
      <p:sp>
        <p:nvSpPr>
          <p:cNvPr id="235" name="Заголовок 1"/>
          <p:cNvSpPr txBox="1"/>
          <p:nvPr/>
        </p:nvSpPr>
        <p:spPr>
          <a:xfrm>
            <a:off x="1209675" y="2375357"/>
            <a:ext cx="3638551" cy="190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ts val="600"/>
              </a:spcBef>
              <a:defRPr b="1" sz="120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2. Модель ресурсной организации</a:t>
            </a:r>
          </a:p>
        </p:txBody>
      </p:sp>
      <p:grpSp>
        <p:nvGrpSpPr>
          <p:cNvPr id="238" name="Группа 23"/>
          <p:cNvGrpSpPr/>
          <p:nvPr/>
        </p:nvGrpSpPr>
        <p:grpSpPr>
          <a:xfrm>
            <a:off x="1358900" y="3055370"/>
            <a:ext cx="2127251" cy="511302"/>
            <a:chOff x="0" y="0"/>
            <a:chExt cx="2127250" cy="511301"/>
          </a:xfrm>
        </p:grpSpPr>
        <p:sp>
          <p:nvSpPr>
            <p:cNvPr id="236" name="Прямоугольник 24"/>
            <p:cNvSpPr/>
            <p:nvPr/>
          </p:nvSpPr>
          <p:spPr>
            <a:xfrm>
              <a:off x="0" y="-1"/>
              <a:ext cx="2127250" cy="511303"/>
            </a:xfrm>
            <a:prstGeom prst="rect">
              <a:avLst/>
            </a:prstGeom>
            <a:solidFill>
              <a:srgbClr val="00B0F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/>
            </a:p>
          </p:txBody>
        </p:sp>
        <p:sp>
          <p:nvSpPr>
            <p:cNvPr id="237" name="Заголовок 1"/>
            <p:cNvSpPr txBox="1"/>
            <p:nvPr/>
          </p:nvSpPr>
          <p:spPr>
            <a:xfrm>
              <a:off x="195261" y="70983"/>
              <a:ext cx="1736726" cy="3810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ctr">
                <a:spcBef>
                  <a:spcPts val="600"/>
                </a:spcBef>
                <a:defRPr b="1" sz="1200"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</a:defRPr>
              </a:lvl1pPr>
            </a:lstStyle>
            <a:p>
              <a:pPr/>
              <a:r>
                <a:t>Образовательная организация А</a:t>
              </a:r>
            </a:p>
          </p:txBody>
        </p:sp>
      </p:grpSp>
      <p:sp>
        <p:nvSpPr>
          <p:cNvPr id="239" name="Заголовок 1"/>
          <p:cNvSpPr txBox="1"/>
          <p:nvPr/>
        </p:nvSpPr>
        <p:spPr>
          <a:xfrm>
            <a:off x="3557587" y="3219697"/>
            <a:ext cx="2838452" cy="914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228600" indent="-228600">
              <a:buSzPct val="100000"/>
              <a:buAutoNum type="arabicPeriod" startAt="1"/>
              <a:defRPr sz="1000">
                <a:latin typeface="Verdana"/>
                <a:ea typeface="Verdana"/>
                <a:cs typeface="Verdana"/>
                <a:sym typeface="Verdana"/>
              </a:defRPr>
            </a:pPr>
            <a:r>
              <a:t>Договор о сетевом взаимодействии</a:t>
            </a:r>
            <a:endParaRPr sz="1200">
              <a:solidFill>
                <a:srgbClr val="0D0D0D"/>
              </a:solidFill>
            </a:endParaRPr>
          </a:p>
          <a:p>
            <a:pPr marL="228600" indent="-228600">
              <a:buSzPct val="100000"/>
              <a:buAutoNum type="arabicPeriod" startAt="1"/>
              <a:defRPr sz="1000">
                <a:latin typeface="Verdana"/>
                <a:ea typeface="Verdana"/>
                <a:cs typeface="Verdana"/>
                <a:sym typeface="Verdana"/>
              </a:defRPr>
            </a:pPr>
            <a:r>
              <a:t>Договор аренды</a:t>
            </a:r>
            <a:r>
              <a:t>/</a:t>
            </a:r>
            <a:r>
              <a:t>о безвозмездном пользовании</a:t>
            </a:r>
            <a:endParaRPr sz="1200">
              <a:solidFill>
                <a:srgbClr val="0D0D0D"/>
              </a:solidFill>
            </a:endParaRPr>
          </a:p>
          <a:p>
            <a:pPr marL="228600" indent="-228600">
              <a:buSzPct val="100000"/>
              <a:buAutoNum type="arabicPeriod" startAt="1"/>
              <a:defRPr sz="1000">
                <a:latin typeface="Verdana"/>
                <a:ea typeface="Verdana"/>
                <a:cs typeface="Verdana"/>
                <a:sym typeface="Verdana"/>
              </a:defRPr>
            </a:pPr>
            <a:r>
              <a:t>Внесение адресов помещений ресурсной организации в приложение к лицензии А</a:t>
            </a:r>
          </a:p>
        </p:txBody>
      </p:sp>
      <p:grpSp>
        <p:nvGrpSpPr>
          <p:cNvPr id="242" name="Группа 27"/>
          <p:cNvGrpSpPr/>
          <p:nvPr/>
        </p:nvGrpSpPr>
        <p:grpSpPr>
          <a:xfrm>
            <a:off x="6353175" y="3055370"/>
            <a:ext cx="2400300" cy="511302"/>
            <a:chOff x="0" y="0"/>
            <a:chExt cx="2400300" cy="511301"/>
          </a:xfrm>
        </p:grpSpPr>
        <p:sp>
          <p:nvSpPr>
            <p:cNvPr id="240" name="Прямоугольник 28"/>
            <p:cNvSpPr/>
            <p:nvPr/>
          </p:nvSpPr>
          <p:spPr>
            <a:xfrm>
              <a:off x="0" y="-1"/>
              <a:ext cx="2400300" cy="511303"/>
            </a:xfrm>
            <a:prstGeom prst="rect">
              <a:avLst/>
            </a:prstGeom>
            <a:solidFill>
              <a:srgbClr val="A6A6A6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/>
            </a:p>
          </p:txBody>
        </p:sp>
        <p:sp>
          <p:nvSpPr>
            <p:cNvPr id="241" name="Заголовок 1"/>
            <p:cNvSpPr txBox="1"/>
            <p:nvPr/>
          </p:nvSpPr>
          <p:spPr>
            <a:xfrm>
              <a:off x="220325" y="70983"/>
              <a:ext cx="1959649" cy="3810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ctr">
                <a:spcBef>
                  <a:spcPts val="600"/>
                </a:spcBef>
                <a:defRPr b="1" sz="1200"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</a:defRPr>
              </a:lvl1pPr>
            </a:lstStyle>
            <a:p>
              <a:pPr/>
              <a:r>
                <a:t>Ресурсная организация</a:t>
              </a:r>
            </a:p>
          </p:txBody>
        </p:sp>
      </p:grpSp>
      <p:sp>
        <p:nvSpPr>
          <p:cNvPr id="243" name="Прямая со стрелкой 30"/>
          <p:cNvSpPr/>
          <p:nvPr/>
        </p:nvSpPr>
        <p:spPr>
          <a:xfrm>
            <a:off x="3629025" y="3126353"/>
            <a:ext cx="942976" cy="1"/>
          </a:xfrm>
          <a:prstGeom prst="line">
            <a:avLst/>
          </a:prstGeom>
          <a:ln w="38100">
            <a:solidFill>
              <a:srgbClr val="0070C0"/>
            </a:solidFill>
            <a:tailEnd type="triangle"/>
          </a:ln>
        </p:spPr>
        <p:txBody>
          <a:bodyPr lIns="45718" tIns="45718" rIns="45718" bIns="45718"/>
          <a:lstStyle/>
          <a:p>
            <a:pPr/>
          </a:p>
        </p:txBody>
      </p:sp>
      <p:sp>
        <p:nvSpPr>
          <p:cNvPr id="244" name="Прямая со стрелкой 31"/>
          <p:cNvSpPr/>
          <p:nvPr/>
        </p:nvSpPr>
        <p:spPr>
          <a:xfrm flipH="1">
            <a:off x="5238749" y="3126353"/>
            <a:ext cx="981076" cy="1"/>
          </a:xfrm>
          <a:prstGeom prst="line">
            <a:avLst/>
          </a:prstGeom>
          <a:ln w="38100">
            <a:solidFill>
              <a:srgbClr val="0070C0"/>
            </a:solidFill>
            <a:tailEnd type="triangle"/>
          </a:ln>
        </p:spPr>
        <p:txBody>
          <a:bodyPr lIns="45718" tIns="45718" rIns="45718" bIns="45718"/>
          <a:lstStyle/>
          <a:p>
            <a:pPr/>
          </a:p>
        </p:txBody>
      </p:sp>
      <p:sp>
        <p:nvSpPr>
          <p:cNvPr id="245" name="Заголовок 1"/>
          <p:cNvSpPr txBox="1"/>
          <p:nvPr/>
        </p:nvSpPr>
        <p:spPr>
          <a:xfrm>
            <a:off x="1254125" y="3639511"/>
            <a:ext cx="2317750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defRPr sz="100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Лицензия на образовательную деятельность с указанием адресов ресурсной организации</a:t>
            </a:r>
          </a:p>
        </p:txBody>
      </p:sp>
      <p:sp>
        <p:nvSpPr>
          <p:cNvPr id="246" name="Заголовок 1"/>
          <p:cNvSpPr txBox="1"/>
          <p:nvPr/>
        </p:nvSpPr>
        <p:spPr>
          <a:xfrm>
            <a:off x="6381750" y="3658616"/>
            <a:ext cx="2317750" cy="304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r">
              <a:defRPr sz="100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Нет лицензии на образовательную деятельность</a:t>
            </a:r>
          </a:p>
        </p:txBody>
      </p:sp>
      <p:sp>
        <p:nvSpPr>
          <p:cNvPr id="247" name="Заголовок 1"/>
          <p:cNvSpPr txBox="1"/>
          <p:nvPr/>
        </p:nvSpPr>
        <p:spPr>
          <a:xfrm>
            <a:off x="1408112" y="2730412"/>
            <a:ext cx="3209926" cy="190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ts val="600"/>
              </a:spcBef>
              <a:defRPr sz="120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Образовательная программа А</a:t>
            </a:r>
          </a:p>
        </p:txBody>
      </p:sp>
      <p:sp>
        <p:nvSpPr>
          <p:cNvPr id="248" name="Заголовок 1"/>
          <p:cNvSpPr txBox="1"/>
          <p:nvPr/>
        </p:nvSpPr>
        <p:spPr>
          <a:xfrm>
            <a:off x="6130925" y="2320876"/>
            <a:ext cx="2317750" cy="571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r">
              <a:spcBef>
                <a:spcPts val="600"/>
              </a:spcBef>
              <a:defRPr sz="120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Получение лицензии на образовательную деятельность</a:t>
            </a:r>
          </a:p>
        </p:txBody>
      </p:sp>
      <p:sp>
        <p:nvSpPr>
          <p:cNvPr id="249" name="Прямая со стрелкой 37"/>
          <p:cNvSpPr/>
          <p:nvPr/>
        </p:nvSpPr>
        <p:spPr>
          <a:xfrm flipV="1">
            <a:off x="8646901" y="2192889"/>
            <a:ext cx="2" cy="722190"/>
          </a:xfrm>
          <a:prstGeom prst="line">
            <a:avLst/>
          </a:prstGeom>
          <a:ln w="38100">
            <a:solidFill>
              <a:srgbClr val="0070C0"/>
            </a:solidFill>
            <a:tailEnd type="triangle"/>
          </a:ln>
        </p:spPr>
        <p:txBody>
          <a:bodyPr lIns="45718" tIns="45718" rIns="45718" bIns="45718"/>
          <a:lstStyle/>
          <a:p>
            <a:pPr/>
          </a:p>
        </p:txBody>
      </p:sp>
      <p:sp>
        <p:nvSpPr>
          <p:cNvPr id="250" name="Заголовок 1"/>
          <p:cNvSpPr txBox="1"/>
          <p:nvPr/>
        </p:nvSpPr>
        <p:spPr>
          <a:xfrm>
            <a:off x="1209675" y="4529166"/>
            <a:ext cx="6610350" cy="190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ts val="600"/>
              </a:spcBef>
              <a:defRPr b="1" sz="120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3. Модель использования ресурсов образовательной организации</a:t>
            </a:r>
          </a:p>
        </p:txBody>
      </p:sp>
      <p:sp>
        <p:nvSpPr>
          <p:cNvPr id="251" name="Заголовок 1"/>
          <p:cNvSpPr txBox="1"/>
          <p:nvPr/>
        </p:nvSpPr>
        <p:spPr>
          <a:xfrm>
            <a:off x="1362075" y="4850860"/>
            <a:ext cx="3209925" cy="190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ts val="600"/>
              </a:spcBef>
              <a:defRPr sz="120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Образовательная программа А</a:t>
            </a:r>
          </a:p>
        </p:txBody>
      </p:sp>
      <p:sp>
        <p:nvSpPr>
          <p:cNvPr id="252" name="Заголовок 1"/>
          <p:cNvSpPr txBox="1"/>
          <p:nvPr/>
        </p:nvSpPr>
        <p:spPr>
          <a:xfrm>
            <a:off x="3620877" y="5366741"/>
            <a:ext cx="2432262" cy="609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228600" indent="-228600">
              <a:buSzPct val="100000"/>
              <a:buAutoNum type="arabicPeriod" startAt="1"/>
              <a:defRPr sz="1000">
                <a:latin typeface="Verdana"/>
                <a:ea typeface="Verdana"/>
                <a:cs typeface="Verdana"/>
                <a:sym typeface="Verdana"/>
              </a:defRPr>
            </a:pPr>
            <a:r>
              <a:t>Договор аренды</a:t>
            </a:r>
            <a:r>
              <a:t>/</a:t>
            </a:r>
            <a:r>
              <a:t>о безвозмездном пользовании</a:t>
            </a:r>
            <a:endParaRPr sz="1200">
              <a:solidFill>
                <a:srgbClr val="0D0D0D"/>
              </a:solidFill>
            </a:endParaRPr>
          </a:p>
          <a:p>
            <a:pPr marL="228600" indent="-228600">
              <a:buSzPct val="100000"/>
              <a:buAutoNum type="arabicPeriod" startAt="1"/>
              <a:defRPr sz="1000">
                <a:latin typeface="Verdana"/>
                <a:ea typeface="Verdana"/>
                <a:cs typeface="Verdana"/>
                <a:sym typeface="Verdana"/>
              </a:defRPr>
            </a:pPr>
            <a:r>
              <a:t>Внесение адресов помещений Б в приложение к лицензии А</a:t>
            </a:r>
          </a:p>
        </p:txBody>
      </p:sp>
      <p:sp>
        <p:nvSpPr>
          <p:cNvPr id="253" name="Прямая со стрелкой 44"/>
          <p:cNvSpPr/>
          <p:nvPr/>
        </p:nvSpPr>
        <p:spPr>
          <a:xfrm>
            <a:off x="3629025" y="5220827"/>
            <a:ext cx="942976" cy="1"/>
          </a:xfrm>
          <a:prstGeom prst="line">
            <a:avLst/>
          </a:prstGeom>
          <a:ln w="38100">
            <a:solidFill>
              <a:srgbClr val="0070C0"/>
            </a:solidFill>
            <a:tailEnd type="triangle"/>
          </a:ln>
        </p:spPr>
        <p:txBody>
          <a:bodyPr lIns="45718" tIns="45718" rIns="45718" bIns="45718"/>
          <a:lstStyle/>
          <a:p>
            <a:pPr/>
          </a:p>
        </p:txBody>
      </p:sp>
      <p:grpSp>
        <p:nvGrpSpPr>
          <p:cNvPr id="256" name="Группа 49"/>
          <p:cNvGrpSpPr/>
          <p:nvPr/>
        </p:nvGrpSpPr>
        <p:grpSpPr>
          <a:xfrm>
            <a:off x="6353175" y="5166212"/>
            <a:ext cx="2127250" cy="511302"/>
            <a:chOff x="0" y="0"/>
            <a:chExt cx="2127250" cy="511301"/>
          </a:xfrm>
        </p:grpSpPr>
        <p:sp>
          <p:nvSpPr>
            <p:cNvPr id="254" name="Прямоугольник 50"/>
            <p:cNvSpPr/>
            <p:nvPr/>
          </p:nvSpPr>
          <p:spPr>
            <a:xfrm>
              <a:off x="0" y="-1"/>
              <a:ext cx="2127250" cy="511303"/>
            </a:xfrm>
            <a:prstGeom prst="rect">
              <a:avLst/>
            </a:prstGeom>
            <a:solidFill>
              <a:srgbClr val="00B0F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/>
            </a:p>
          </p:txBody>
        </p:sp>
        <p:sp>
          <p:nvSpPr>
            <p:cNvPr id="255" name="Заголовок 1"/>
            <p:cNvSpPr txBox="1"/>
            <p:nvPr/>
          </p:nvSpPr>
          <p:spPr>
            <a:xfrm>
              <a:off x="195261" y="70983"/>
              <a:ext cx="1736726" cy="3810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ctr">
                <a:spcBef>
                  <a:spcPts val="600"/>
                </a:spcBef>
                <a:defRPr b="1" sz="1200"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</a:defRPr>
              </a:lvl1pPr>
            </a:lstStyle>
            <a:p>
              <a:pPr/>
              <a:r>
                <a:t>Образовательная организация Б</a:t>
              </a:r>
            </a:p>
          </p:txBody>
        </p:sp>
      </p:grpSp>
      <p:sp>
        <p:nvSpPr>
          <p:cNvPr id="257" name="Заголовок 1"/>
          <p:cNvSpPr txBox="1"/>
          <p:nvPr/>
        </p:nvSpPr>
        <p:spPr>
          <a:xfrm>
            <a:off x="6216755" y="5748497"/>
            <a:ext cx="2317751" cy="304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r">
              <a:defRPr sz="100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Лицензия на образовательную деятельность</a:t>
            </a:r>
          </a:p>
        </p:txBody>
      </p:sp>
      <p:sp>
        <p:nvSpPr>
          <p:cNvPr id="258" name="Заголовок 1"/>
          <p:cNvSpPr txBox="1"/>
          <p:nvPr/>
        </p:nvSpPr>
        <p:spPr>
          <a:xfrm>
            <a:off x="1254125" y="5755945"/>
            <a:ext cx="2317750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defRPr sz="100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Лицензия на образовательную деятельность с указанием адресов организации Б</a:t>
            </a:r>
          </a:p>
        </p:txBody>
      </p:sp>
      <p:sp>
        <p:nvSpPr>
          <p:cNvPr id="259" name="Заголовок 1"/>
          <p:cNvSpPr txBox="1"/>
          <p:nvPr/>
        </p:nvSpPr>
        <p:spPr>
          <a:xfrm rot="16200000">
            <a:off x="-2188615" y="2638596"/>
            <a:ext cx="5205638" cy="368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defRPr sz="2400">
                <a:solidFill>
                  <a:srgbClr val="1C75BC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Сетевые формы реализации ОП</a:t>
            </a:r>
          </a:p>
        </p:txBody>
      </p:sp>
      <p:grpSp>
        <p:nvGrpSpPr>
          <p:cNvPr id="262" name="Группа 56"/>
          <p:cNvGrpSpPr/>
          <p:nvPr/>
        </p:nvGrpSpPr>
        <p:grpSpPr>
          <a:xfrm>
            <a:off x="1358900" y="5138554"/>
            <a:ext cx="2127251" cy="511302"/>
            <a:chOff x="0" y="0"/>
            <a:chExt cx="2127250" cy="511301"/>
          </a:xfrm>
        </p:grpSpPr>
        <p:sp>
          <p:nvSpPr>
            <p:cNvPr id="260" name="Прямоугольник 57"/>
            <p:cNvSpPr/>
            <p:nvPr/>
          </p:nvSpPr>
          <p:spPr>
            <a:xfrm>
              <a:off x="0" y="-1"/>
              <a:ext cx="2127250" cy="511303"/>
            </a:xfrm>
            <a:prstGeom prst="rect">
              <a:avLst/>
            </a:prstGeom>
            <a:solidFill>
              <a:srgbClr val="00B0F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/>
            </a:p>
          </p:txBody>
        </p:sp>
        <p:sp>
          <p:nvSpPr>
            <p:cNvPr id="261" name="Заголовок 1"/>
            <p:cNvSpPr txBox="1"/>
            <p:nvPr/>
          </p:nvSpPr>
          <p:spPr>
            <a:xfrm>
              <a:off x="195261" y="70983"/>
              <a:ext cx="1736726" cy="3810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ctr">
                <a:spcBef>
                  <a:spcPts val="600"/>
                </a:spcBef>
                <a:defRPr b="1" sz="1200"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</a:defRPr>
              </a:lvl1pPr>
            </a:lstStyle>
            <a:p>
              <a:pPr/>
              <a:r>
                <a:t>Образовательная организация А</a:t>
              </a:r>
            </a:p>
          </p:txBody>
        </p:sp>
      </p:grpSp>
      <p:sp>
        <p:nvSpPr>
          <p:cNvPr id="263" name="Левая фигурная скобка 59"/>
          <p:cNvSpPr/>
          <p:nvPr/>
        </p:nvSpPr>
        <p:spPr>
          <a:xfrm>
            <a:off x="748612" y="580996"/>
            <a:ext cx="215445" cy="36385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1600" y="21600"/>
                </a:moveTo>
                <a:cubicBezTo>
                  <a:pt x="15635" y="21600"/>
                  <a:pt x="10800" y="21095"/>
                  <a:pt x="10800" y="20471"/>
                </a:cubicBezTo>
                <a:lnTo>
                  <a:pt x="10800" y="12014"/>
                </a:lnTo>
                <a:cubicBezTo>
                  <a:pt x="10800" y="11390"/>
                  <a:pt x="5965" y="10885"/>
                  <a:pt x="0" y="10885"/>
                </a:cubicBezTo>
                <a:cubicBezTo>
                  <a:pt x="5965" y="10885"/>
                  <a:pt x="10800" y="10380"/>
                  <a:pt x="10800" y="9756"/>
                </a:cubicBezTo>
                <a:lnTo>
                  <a:pt x="10800" y="1129"/>
                </a:lnTo>
                <a:cubicBezTo>
                  <a:pt x="10800" y="505"/>
                  <a:pt x="15635" y="0"/>
                  <a:pt x="21600" y="0"/>
                </a:cubicBezTo>
              </a:path>
            </a:pathLst>
          </a:custGeom>
          <a:ln w="25400">
            <a:solidFill>
              <a:schemeClr val="accent1"/>
            </a:solidFill>
          </a:ln>
        </p:spPr>
        <p:txBody>
          <a:bodyPr lIns="45718" tIns="45718" rIns="45718" bIns="45718"/>
          <a:lstStyle/>
          <a:p>
            <a:pPr/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ID="9" grpId="1" fill="hold">
                                  <p:stCondLst>
                                    <p:cond delay="10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7" dur="125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Class="entr" nodeType="afterEffect" presetID="9" grpId="2" fill="hold">
                                  <p:stCondLst>
                                    <p:cond delay="10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11" dur="125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Class="entr" nodeType="afterEffect" presetID="9" grpId="3" fill="hold">
                                  <p:stCondLst>
                                    <p:cond delay="10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15" dur="125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750"/>
                            </p:stCondLst>
                            <p:childTnLst>
                              <p:par>
                                <p:cTn id="17" presetClass="entr" nodeType="afterEffect" presetID="9" grpId="4" fill="hold">
                                  <p:stCondLst>
                                    <p:cond delay="10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19" dur="125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Class="entr" nodeType="afterEffect" presetID="9" grpId="5" fill="hold">
                                  <p:stCondLst>
                                    <p:cond delay="10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23" dur="125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250"/>
                            </p:stCondLst>
                            <p:childTnLst>
                              <p:par>
                                <p:cTn id="25" presetClass="entr" nodeType="afterEffect" presetID="9" grpId="6" fill="hold">
                                  <p:stCondLst>
                                    <p:cond delay="10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27" dur="125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500"/>
                            </p:stCondLst>
                            <p:childTnLst>
                              <p:par>
                                <p:cTn id="29" presetClass="entr" nodeType="afterEffect" presetID="9" grpId="7" fill="hold">
                                  <p:stCondLst>
                                    <p:cond delay="10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31" dur="125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750"/>
                            </p:stCondLst>
                            <p:childTnLst>
                              <p:par>
                                <p:cTn id="33" presetClass="entr" nodeType="afterEffect" presetID="9" grpId="8" fill="hold">
                                  <p:stCondLst>
                                    <p:cond delay="10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4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35" dur="125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8000"/>
                            </p:stCondLst>
                            <p:childTnLst>
                              <p:par>
                                <p:cTn id="37" presetClass="entr" nodeType="afterEffect" presetID="9" grpId="9" fill="hold">
                                  <p:stCondLst>
                                    <p:cond delay="10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8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39" dur="125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250"/>
                            </p:stCondLst>
                            <p:childTnLst>
                              <p:par>
                                <p:cTn id="41" presetClass="entr" nodeType="afterEffect" presetID="9" grpId="10" fill="hold">
                                  <p:stCondLst>
                                    <p:cond delay="10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2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43" dur="125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2500"/>
                            </p:stCondLst>
                            <p:childTnLst>
                              <p:par>
                                <p:cTn id="45" presetClass="entr" nodeType="afterEffect" presetID="9" grpId="11" fill="hold">
                                  <p:stCondLst>
                                    <p:cond delay="10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6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47" dur="125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4750"/>
                            </p:stCondLst>
                            <p:childTnLst>
                              <p:par>
                                <p:cTn id="49" presetClass="entr" nodeType="afterEffect" presetID="9" grpId="12" fill="hold">
                                  <p:stCondLst>
                                    <p:cond delay="10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0" fill="hold"/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51" dur="125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7000"/>
                            </p:stCondLst>
                            <p:childTnLst>
                              <p:par>
                                <p:cTn id="53" presetClass="entr" nodeType="afterEffect" presetID="9" grpId="13" fill="hold">
                                  <p:stCondLst>
                                    <p:cond delay="10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4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55" dur="125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9250"/>
                            </p:stCondLst>
                            <p:childTnLst>
                              <p:par>
                                <p:cTn id="57" presetClass="entr" nodeType="afterEffect" presetID="9" grpId="14" fill="hold">
                                  <p:stCondLst>
                                    <p:cond delay="10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8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59" dur="1250"/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1500"/>
                            </p:stCondLst>
                            <p:childTnLst>
                              <p:par>
                                <p:cTn id="61" presetClass="entr" nodeType="afterEffect" presetID="9" grpId="15" fill="hold">
                                  <p:stCondLst>
                                    <p:cond delay="10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2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63" dur="125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3750"/>
                            </p:stCondLst>
                            <p:childTnLst>
                              <p:par>
                                <p:cTn id="65" presetClass="entr" nodeType="afterEffect" presetID="9" grpId="16" fill="hold">
                                  <p:stCondLst>
                                    <p:cond delay="10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6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67" dur="125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6000"/>
                            </p:stCondLst>
                            <p:childTnLst>
                              <p:par>
                                <p:cTn id="69" presetClass="entr" nodeType="afterEffect" presetID="9" grpId="17" fill="hold">
                                  <p:stCondLst>
                                    <p:cond delay="10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71" dur="125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33" grpId="4"/>
      <p:bldP build="whole" bldLvl="1" animBg="1" rev="0" advAuto="0" spid="232" grpId="3"/>
      <p:bldP build="whole" bldLvl="1" animBg="1" rev="0" advAuto="0" spid="247" grpId="10"/>
      <p:bldP build="whole" bldLvl="1" animBg="1" rev="0" advAuto="0" spid="226" grpId="2"/>
      <p:bldP build="whole" bldLvl="1" animBg="1" rev="0" advAuto="0" spid="251" grpId="13"/>
      <p:bldP build="whole" bldLvl="1" animBg="1" rev="0" advAuto="0" spid="259" grpId="17"/>
      <p:bldP build="whole" bldLvl="1" animBg="1" rev="0" advAuto="0" spid="252" grpId="14"/>
      <p:bldP build="whole" bldLvl="1" animBg="1" rev="0" advAuto="0" spid="234" grpId="5"/>
      <p:bldP build="whole" bldLvl="1" animBg="1" rev="0" advAuto="0" spid="245" grpId="8"/>
      <p:bldP build="whole" bldLvl="1" animBg="1" rev="0" advAuto="0" spid="257" grpId="15"/>
      <p:bldP build="whole" bldLvl="1" animBg="1" rev="0" advAuto="0" spid="246" grpId="9"/>
      <p:bldP build="whole" bldLvl="1" animBg="1" rev="0" advAuto="0" spid="250" grpId="12"/>
      <p:bldP build="whole" bldLvl="1" animBg="1" rev="0" advAuto="0" spid="239" grpId="7"/>
      <p:bldP build="whole" bldLvl="1" animBg="1" rev="0" advAuto="0" spid="258" grpId="16"/>
      <p:bldP build="whole" bldLvl="1" animBg="1" rev="0" advAuto="0" spid="248" grpId="11"/>
      <p:bldP build="whole" bldLvl="1" animBg="1" rev="0" advAuto="0" spid="225" grpId="1"/>
      <p:bldP build="whole" bldLvl="1" animBg="1" rev="0" advAuto="0" spid="235" grpId="6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Прямоугольник 10"/>
          <p:cNvSpPr/>
          <p:nvPr/>
        </p:nvSpPr>
        <p:spPr>
          <a:xfrm>
            <a:off x="3198348" y="1067560"/>
            <a:ext cx="2479041" cy="904261"/>
          </a:xfrm>
          <a:prstGeom prst="rect">
            <a:avLst/>
          </a:prstGeom>
          <a:solidFill>
            <a:srgbClr val="D9D9D9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/>
          </a:p>
        </p:txBody>
      </p:sp>
      <p:sp>
        <p:nvSpPr>
          <p:cNvPr id="266" name="Прямоугольник 11"/>
          <p:cNvSpPr/>
          <p:nvPr/>
        </p:nvSpPr>
        <p:spPr>
          <a:xfrm>
            <a:off x="5837897" y="1067560"/>
            <a:ext cx="2747303" cy="904261"/>
          </a:xfrm>
          <a:prstGeom prst="rect">
            <a:avLst/>
          </a:prstGeom>
          <a:solidFill>
            <a:srgbClr val="D9D9D9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/>
          </a:p>
        </p:txBody>
      </p:sp>
      <p:sp>
        <p:nvSpPr>
          <p:cNvPr id="267" name="Прямоугольник 9"/>
          <p:cNvSpPr/>
          <p:nvPr/>
        </p:nvSpPr>
        <p:spPr>
          <a:xfrm>
            <a:off x="558801" y="1067560"/>
            <a:ext cx="2479040" cy="904261"/>
          </a:xfrm>
          <a:prstGeom prst="rect">
            <a:avLst/>
          </a:prstGeom>
          <a:solidFill>
            <a:srgbClr val="D9D9D9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/>
          </a:p>
        </p:txBody>
      </p:sp>
      <p:sp>
        <p:nvSpPr>
          <p:cNvPr id="268" name="Прямоугольник 44"/>
          <p:cNvSpPr txBox="1"/>
          <p:nvPr/>
        </p:nvSpPr>
        <p:spPr>
          <a:xfrm>
            <a:off x="777240" y="1290024"/>
            <a:ext cx="2047240" cy="3327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lnSpc>
                <a:spcPct val="150000"/>
              </a:lnSpc>
              <a:defRPr sz="160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Лицензирование</a:t>
            </a:r>
          </a:p>
        </p:txBody>
      </p:sp>
      <p:sp>
        <p:nvSpPr>
          <p:cNvPr id="269" name="Прямоугольник 1"/>
          <p:cNvSpPr txBox="1"/>
          <p:nvPr/>
        </p:nvSpPr>
        <p:spPr>
          <a:xfrm>
            <a:off x="5887720" y="1140823"/>
            <a:ext cx="2575560" cy="7391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140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Невозможность «разбить» норматив на услугу общего образования</a:t>
            </a:r>
          </a:p>
        </p:txBody>
      </p:sp>
      <p:sp>
        <p:nvSpPr>
          <p:cNvPr id="270" name="Заголовок 1"/>
          <p:cNvSpPr txBox="1"/>
          <p:nvPr/>
        </p:nvSpPr>
        <p:spPr>
          <a:xfrm>
            <a:off x="558800" y="476672"/>
            <a:ext cx="8018292" cy="368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defRPr sz="2400">
                <a:solidFill>
                  <a:srgbClr val="1C75BC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ПРАВОВЫЕ ОГРАНИЧЕНИЯ</a:t>
            </a:r>
          </a:p>
        </p:txBody>
      </p:sp>
      <p:sp>
        <p:nvSpPr>
          <p:cNvPr id="271" name="Прямоугольник 44"/>
          <p:cNvSpPr txBox="1"/>
          <p:nvPr/>
        </p:nvSpPr>
        <p:spPr>
          <a:xfrm>
            <a:off x="4072375" y="1300945"/>
            <a:ext cx="991141" cy="3327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lnSpc>
                <a:spcPct val="150000"/>
              </a:lnSpc>
              <a:defRPr sz="160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44 ФЗ </a:t>
            </a:r>
          </a:p>
        </p:txBody>
      </p:sp>
      <p:pic>
        <p:nvPicPr>
          <p:cNvPr id="272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58800" y="2073287"/>
            <a:ext cx="8018293" cy="430804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Subtype="8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70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Заголовок 1"/>
          <p:cNvSpPr txBox="1"/>
          <p:nvPr/>
        </p:nvSpPr>
        <p:spPr>
          <a:xfrm>
            <a:off x="410965" y="242644"/>
            <a:ext cx="8270696" cy="736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algn="ctr">
              <a:defRPr sz="2400">
                <a:solidFill>
                  <a:srgbClr val="1C75BC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РЕГИОНАЛЬНЫЙ ОПЫТ</a:t>
            </a:r>
          </a:p>
          <a:p>
            <a:pPr algn="ctr">
              <a:defRPr sz="2400">
                <a:solidFill>
                  <a:srgbClr val="1C75BC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Новгородская область</a:t>
            </a:r>
          </a:p>
        </p:txBody>
      </p:sp>
      <p:sp>
        <p:nvSpPr>
          <p:cNvPr id="275" name="Прямоугольник 2"/>
          <p:cNvSpPr txBox="1"/>
          <p:nvPr/>
        </p:nvSpPr>
        <p:spPr>
          <a:xfrm>
            <a:off x="410964" y="1399160"/>
            <a:ext cx="3438528" cy="45237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>
              <a:defRPr b="1" sz="1400">
                <a:latin typeface="Verdana"/>
                <a:ea typeface="Verdana"/>
                <a:cs typeface="Verdana"/>
                <a:sym typeface="Verdana"/>
              </a:defRPr>
            </a:pPr>
            <a:r>
              <a:t>МАОУ «Школа-комплекс № 33»</a:t>
            </a:r>
          </a:p>
          <a:p>
            <a:pPr>
              <a:defRPr sz="1400">
                <a:latin typeface="Verdana"/>
                <a:ea typeface="Verdana"/>
                <a:cs typeface="Verdana"/>
                <a:sym typeface="Verdana"/>
              </a:defRPr>
            </a:pPr>
            <a:r>
              <a:t>проект «Город мастеров: раннее обучение рабочим профессиям».</a:t>
            </a:r>
          </a:p>
          <a:p>
            <a:pPr>
              <a:defRPr sz="1400">
                <a:latin typeface="Verdana"/>
                <a:ea typeface="Verdana"/>
                <a:cs typeface="Verdana"/>
                <a:sym typeface="Verdana"/>
              </a:defRPr>
            </a:pPr>
          </a:p>
          <a:p>
            <a:pPr>
              <a:defRPr b="1" sz="1400">
                <a:latin typeface="Verdana"/>
                <a:ea typeface="Verdana"/>
                <a:cs typeface="Verdana"/>
                <a:sym typeface="Verdana"/>
              </a:defRPr>
            </a:pPr>
            <a:r>
              <a:t>Цель: </a:t>
            </a:r>
            <a:r>
              <a:rPr b="0"/>
              <a:t>раннее профессиональное  обучение  по  рабочим профессиям 14618 «Монтажник радиоэлектронной  аппаратуры и приборов» и 19149 «Токарь» на основании договора с АО «НПО «Квант» о сетевой форме реализации программ профессионального обучения</a:t>
            </a:r>
          </a:p>
          <a:p>
            <a:pPr>
              <a:defRPr sz="1400">
                <a:latin typeface="Verdana"/>
                <a:ea typeface="Verdana"/>
                <a:cs typeface="Verdana"/>
                <a:sym typeface="Verdana"/>
              </a:defRPr>
            </a:pPr>
          </a:p>
          <a:p>
            <a:pPr>
              <a:defRPr b="1" sz="1400">
                <a:latin typeface="Verdana"/>
                <a:ea typeface="Verdana"/>
                <a:cs typeface="Verdana"/>
                <a:sym typeface="Verdana"/>
              </a:defRPr>
            </a:pPr>
            <a:r>
              <a:t>Особенности:</a:t>
            </a:r>
          </a:p>
          <a:p>
            <a:pPr>
              <a:defRPr sz="1400">
                <a:latin typeface="Verdana"/>
                <a:ea typeface="Verdana"/>
                <a:cs typeface="Verdana"/>
                <a:sym typeface="Verdana"/>
              </a:defRPr>
            </a:pPr>
            <a:r>
              <a:t>Наличие помещений АО «НПО «Квант» в лицензии школы </a:t>
            </a:r>
          </a:p>
          <a:p>
            <a:pPr>
              <a:defRPr sz="1200">
                <a:latin typeface="Verdana"/>
                <a:ea typeface="Verdana"/>
                <a:cs typeface="Verdana"/>
                <a:sym typeface="Verdana"/>
              </a:defRPr>
            </a:pPr>
            <a:r>
              <a:t>Приложение  № 1 к лицензии на осуществление образовательной деятельности от 07 июня 2012 года, </a:t>
            </a:r>
            <a:br/>
            <a:r>
              <a:t>приказ от 04.07.2014 № 179-л</a:t>
            </a:r>
          </a:p>
        </p:txBody>
      </p:sp>
      <p:pic>
        <p:nvPicPr>
          <p:cNvPr id="276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rcRect l="14753" t="0" r="33439" b="0"/>
          <a:stretch>
            <a:fillRect/>
          </a:stretch>
        </p:blipFill>
        <p:spPr>
          <a:xfrm>
            <a:off x="4013775" y="1399160"/>
            <a:ext cx="4698942" cy="507934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Прямоугольник 9"/>
          <p:cNvSpPr/>
          <p:nvPr/>
        </p:nvSpPr>
        <p:spPr>
          <a:xfrm>
            <a:off x="410964" y="3103033"/>
            <a:ext cx="8270697" cy="3433595"/>
          </a:xfrm>
          <a:prstGeom prst="rect">
            <a:avLst/>
          </a:prstGeom>
          <a:solidFill>
            <a:srgbClr val="D9D9D9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/>
          </a:p>
        </p:txBody>
      </p:sp>
      <p:sp>
        <p:nvSpPr>
          <p:cNvPr id="279" name="Заголовок 1"/>
          <p:cNvSpPr txBox="1"/>
          <p:nvPr/>
        </p:nvSpPr>
        <p:spPr>
          <a:xfrm>
            <a:off x="410965" y="242644"/>
            <a:ext cx="8270696" cy="736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algn="ctr">
              <a:defRPr sz="2400">
                <a:solidFill>
                  <a:srgbClr val="1C75BC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РЕГИОНАЛЬНЫЙ ОПЫТ</a:t>
            </a:r>
            <a:endParaRPr sz="2000"/>
          </a:p>
          <a:p>
            <a:pPr algn="ctr">
              <a:defRPr sz="2400">
                <a:solidFill>
                  <a:srgbClr val="1C75BC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Ульяновская область</a:t>
            </a:r>
          </a:p>
        </p:txBody>
      </p:sp>
      <p:sp>
        <p:nvSpPr>
          <p:cNvPr id="280" name="Прямоугольник 2"/>
          <p:cNvSpPr txBox="1"/>
          <p:nvPr/>
        </p:nvSpPr>
        <p:spPr>
          <a:xfrm>
            <a:off x="410965" y="1367007"/>
            <a:ext cx="8340667" cy="15392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>
              <a:defRPr b="1" sz="1600">
                <a:latin typeface="Verdana"/>
                <a:ea typeface="Verdana"/>
                <a:cs typeface="Verdana"/>
                <a:sym typeface="Verdana"/>
              </a:defRPr>
            </a:pPr>
            <a:r>
              <a:t>ОГБОУ ДОД областной Дворец творчества детей и молодёжи:</a:t>
            </a:r>
            <a:r>
              <a:rPr b="0"/>
              <a:t> </a:t>
            </a:r>
            <a:br>
              <a:rPr b="0"/>
            </a:br>
            <a:r>
              <a:rPr b="0"/>
              <a:t>проект </a:t>
            </a:r>
            <a:r>
              <a:rPr b="0"/>
              <a:t>«Школа правового просвещения» </a:t>
            </a:r>
            <a:r>
              <a:rPr b="0"/>
              <a:t>совместно с ФГБОУ ВО «УлГУ».</a:t>
            </a:r>
          </a:p>
          <a:p>
            <a:pPr>
              <a:defRPr b="1" sz="1600">
                <a:latin typeface="Verdana"/>
                <a:ea typeface="Verdana"/>
                <a:cs typeface="Verdana"/>
                <a:sym typeface="Verdana"/>
              </a:defRPr>
            </a:pPr>
            <a:r>
              <a:t>Цель: </a:t>
            </a:r>
            <a:r>
              <a:rPr b="0"/>
              <a:t>правовое просвещение и правовое информирование учащихся и родителей</a:t>
            </a:r>
          </a:p>
          <a:p>
            <a:pPr>
              <a:defRPr b="1" sz="1600">
                <a:latin typeface="Verdana"/>
                <a:ea typeface="Verdana"/>
                <a:cs typeface="Verdana"/>
                <a:sym typeface="Verdana"/>
              </a:defRPr>
            </a:pPr>
            <a:r>
              <a:t>Особенности:</a:t>
            </a:r>
            <a:r>
              <a:t> </a:t>
            </a:r>
            <a:r>
              <a:rPr b="0"/>
              <a:t>Использование интеллектуальных ресурсов Ульяновского государственного университета</a:t>
            </a:r>
          </a:p>
        </p:txBody>
      </p:sp>
      <p:pic>
        <p:nvPicPr>
          <p:cNvPr id="281" name="Рисунок 2" descr="Рисунок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800224" y="3103033"/>
            <a:ext cx="5543552" cy="343359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3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rcRect l="0" t="0" r="0" b="35484"/>
          <a:stretch>
            <a:fillRect/>
          </a:stretch>
        </p:blipFill>
        <p:spPr>
          <a:xfrm>
            <a:off x="590852" y="2980315"/>
            <a:ext cx="7986241" cy="3496685"/>
          </a:xfrm>
          <a:prstGeom prst="rect">
            <a:avLst/>
          </a:prstGeom>
          <a:ln w="12700">
            <a:miter lim="400000"/>
          </a:ln>
        </p:spPr>
      </p:pic>
      <p:sp>
        <p:nvSpPr>
          <p:cNvPr id="284" name="Прямоугольник 53"/>
          <p:cNvSpPr txBox="1"/>
          <p:nvPr/>
        </p:nvSpPr>
        <p:spPr>
          <a:xfrm>
            <a:off x="1779584" y="1064368"/>
            <a:ext cx="5493389" cy="3327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 anchor="ctr">
            <a:spAutoFit/>
          </a:bodyPr>
          <a:lstStyle>
            <a:lvl1pPr algn="ctr">
              <a:defRPr b="1" sz="160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ПРОЕКТ «ИНВЕНТАРИЗАЦИЯ»</a:t>
            </a:r>
          </a:p>
        </p:txBody>
      </p:sp>
      <p:sp>
        <p:nvSpPr>
          <p:cNvPr id="285" name="Прямоугольник 54"/>
          <p:cNvSpPr txBox="1"/>
          <p:nvPr/>
        </p:nvSpPr>
        <p:spPr>
          <a:xfrm>
            <a:off x="738659" y="1476301"/>
            <a:ext cx="2081851" cy="1717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>
              <a:defRPr sz="2000">
                <a:latin typeface="Verdana"/>
                <a:ea typeface="Verdana"/>
                <a:cs typeface="Verdana"/>
                <a:sym typeface="Verdana"/>
              </a:defRPr>
            </a:pPr>
            <a:r>
              <a:t>5 </a:t>
            </a:r>
            <a:r>
              <a:rPr sz="1600"/>
              <a:t>муниципалитетов</a:t>
            </a:r>
            <a:endParaRPr sz="1600"/>
          </a:p>
          <a:p>
            <a:pPr>
              <a:defRPr sz="1400">
                <a:latin typeface="Verdana"/>
                <a:ea typeface="Verdana"/>
                <a:cs typeface="Verdana"/>
                <a:sym typeface="Verdana"/>
              </a:defRPr>
            </a:pPr>
            <a:r>
              <a:t>В. Новгород</a:t>
            </a:r>
          </a:p>
          <a:p>
            <a:pPr>
              <a:defRPr sz="1400">
                <a:latin typeface="Verdana"/>
                <a:ea typeface="Verdana"/>
                <a:cs typeface="Verdana"/>
                <a:sym typeface="Verdana"/>
              </a:defRPr>
            </a:pPr>
            <a:r>
              <a:t>Ульяновск</a:t>
            </a:r>
          </a:p>
          <a:p>
            <a:pPr>
              <a:defRPr sz="1400">
                <a:latin typeface="Verdana"/>
                <a:ea typeface="Verdana"/>
                <a:cs typeface="Verdana"/>
                <a:sym typeface="Verdana"/>
              </a:defRPr>
            </a:pPr>
            <a:r>
              <a:t>Калининград</a:t>
            </a:r>
          </a:p>
          <a:p>
            <a:pPr>
              <a:defRPr sz="1400">
                <a:latin typeface="Verdana"/>
                <a:ea typeface="Verdana"/>
                <a:cs typeface="Verdana"/>
                <a:sym typeface="Verdana"/>
              </a:defRPr>
            </a:pPr>
            <a:r>
              <a:t>ХМАО</a:t>
            </a:r>
          </a:p>
          <a:p>
            <a:pPr>
              <a:defRPr sz="1400">
                <a:latin typeface="Verdana"/>
                <a:ea typeface="Verdana"/>
                <a:cs typeface="Verdana"/>
                <a:sym typeface="Verdana"/>
              </a:defRPr>
            </a:pPr>
            <a:r>
              <a:t>Ковров</a:t>
            </a:r>
          </a:p>
        </p:txBody>
      </p:sp>
      <p:sp>
        <p:nvSpPr>
          <p:cNvPr id="286" name="Прямоугольник 56"/>
          <p:cNvSpPr txBox="1"/>
          <p:nvPr/>
        </p:nvSpPr>
        <p:spPr>
          <a:xfrm>
            <a:off x="3110228" y="1482398"/>
            <a:ext cx="1987871" cy="11201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>
              <a:defRPr sz="2000">
                <a:latin typeface="Verdana"/>
                <a:ea typeface="Verdana"/>
                <a:cs typeface="Verdana"/>
                <a:sym typeface="Verdana"/>
              </a:defRPr>
            </a:pPr>
            <a:r>
              <a:t>228 тыс. </a:t>
            </a:r>
            <a:endParaRPr>
              <a:solidFill>
                <a:srgbClr val="0070C0"/>
              </a:solidFill>
            </a:endParaRPr>
          </a:p>
          <a:p>
            <a:pPr>
              <a:defRPr sz="1600">
                <a:latin typeface="Verdana"/>
                <a:ea typeface="Verdana"/>
                <a:cs typeface="Verdana"/>
                <a:sym typeface="Verdana"/>
              </a:defRPr>
            </a:pPr>
            <a:r>
              <a:t>часов в неделю простаивает инфраструктура</a:t>
            </a:r>
          </a:p>
        </p:txBody>
      </p:sp>
      <p:sp>
        <p:nvSpPr>
          <p:cNvPr id="287" name="Прямоугольник 57"/>
          <p:cNvSpPr txBox="1"/>
          <p:nvPr/>
        </p:nvSpPr>
        <p:spPr>
          <a:xfrm>
            <a:off x="5473701" y="1476302"/>
            <a:ext cx="3431060" cy="1564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>
              <a:defRPr sz="2000">
                <a:latin typeface="Verdana"/>
                <a:ea typeface="Verdana"/>
                <a:cs typeface="Verdana"/>
                <a:sym typeface="Verdana"/>
              </a:defRPr>
            </a:pPr>
            <a:r>
              <a:t>Электронная </a:t>
            </a:r>
            <a:br/>
            <a:r>
              <a:t>система, </a:t>
            </a:r>
            <a:endParaRPr>
              <a:solidFill>
                <a:srgbClr val="0070C0"/>
              </a:solidFill>
            </a:endParaRPr>
          </a:p>
          <a:p>
            <a:pPr>
              <a:defRPr sz="1400">
                <a:latin typeface="Verdana"/>
                <a:ea typeface="Verdana"/>
                <a:cs typeface="Verdana"/>
                <a:sym typeface="Verdana"/>
              </a:defRPr>
            </a:pPr>
            <a:r>
              <a:t>в которой поадресно, поименно содержится база всех доступных ресурсов региона (материальные, кадровые и инфраструктурные)</a:t>
            </a:r>
          </a:p>
        </p:txBody>
      </p:sp>
      <p:sp>
        <p:nvSpPr>
          <p:cNvPr id="288" name="Заголовок 1"/>
          <p:cNvSpPr txBox="1"/>
          <p:nvPr/>
        </p:nvSpPr>
        <p:spPr>
          <a:xfrm>
            <a:off x="558800" y="476672"/>
            <a:ext cx="8018292" cy="368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defRPr sz="2400">
                <a:solidFill>
                  <a:srgbClr val="0070C0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КАК НАЙТИ РЕСУРСЫ В РЕГИОНЕ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Subtype="8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88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0" name="Рисунок 18" descr="Рисунок 1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1829" y="639455"/>
            <a:ext cx="3480671" cy="6096625"/>
          </a:xfrm>
          <a:prstGeom prst="rect">
            <a:avLst/>
          </a:prstGeom>
          <a:ln w="12700">
            <a:miter lim="400000"/>
          </a:ln>
        </p:spPr>
      </p:pic>
      <p:sp>
        <p:nvSpPr>
          <p:cNvPr id="291" name="Прямоугольник 53"/>
          <p:cNvSpPr txBox="1"/>
          <p:nvPr/>
        </p:nvSpPr>
        <p:spPr>
          <a:xfrm>
            <a:off x="2165313" y="1844394"/>
            <a:ext cx="3631567" cy="5867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 anchor="ctr">
            <a:spAutoFit/>
          </a:bodyPr>
          <a:lstStyle>
            <a:lvl1pPr algn="ctr">
              <a:defRPr sz="320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inv.edmonitor.ru</a:t>
            </a:r>
          </a:p>
        </p:txBody>
      </p:sp>
      <p:pic>
        <p:nvPicPr>
          <p:cNvPr id="292" name="Рисунок 6" descr="Рисунок 6"/>
          <p:cNvPicPr>
            <a:picLocks noChangeAspect="1"/>
          </p:cNvPicPr>
          <p:nvPr/>
        </p:nvPicPr>
        <p:blipFill>
          <a:blip r:embed="rId3">
            <a:extLst/>
          </a:blip>
          <a:srcRect l="0" t="0" r="9576" b="0"/>
          <a:stretch>
            <a:fillRect/>
          </a:stretch>
        </p:blipFill>
        <p:spPr>
          <a:xfrm>
            <a:off x="4469693" y="1489642"/>
            <a:ext cx="4662478" cy="5368358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95" name="Группа 9"/>
          <p:cNvGrpSpPr/>
          <p:nvPr/>
        </p:nvGrpSpPr>
        <p:grpSpPr>
          <a:xfrm>
            <a:off x="6133148" y="1786825"/>
            <a:ext cx="1887754" cy="3958866"/>
            <a:chOff x="0" y="0"/>
            <a:chExt cx="1887752" cy="3958864"/>
          </a:xfrm>
        </p:grpSpPr>
        <p:pic>
          <p:nvPicPr>
            <p:cNvPr id="293" name="Рисунок 7" descr="Рисунок 7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0" y="0"/>
              <a:ext cx="1887753" cy="330652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94" name="Рисунок 8" descr="Рисунок 8"/>
            <p:cNvPicPr>
              <a:picLocks noChangeAspect="1"/>
            </p:cNvPicPr>
            <p:nvPr/>
          </p:nvPicPr>
          <p:blipFill>
            <a:blip r:embed="rId4">
              <a:extLst/>
            </a:blip>
            <a:srcRect l="0" t="0" r="0" b="19347"/>
            <a:stretch>
              <a:fillRect/>
            </a:stretch>
          </p:blipFill>
          <p:spPr>
            <a:xfrm>
              <a:off x="80878" y="2576213"/>
              <a:ext cx="1710428" cy="13826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296" name="Picture 10" descr="Picture 10"/>
          <p:cNvPicPr>
            <a:picLocks noChangeAspect="1"/>
          </p:cNvPicPr>
          <p:nvPr/>
        </p:nvPicPr>
        <p:blipFill>
          <a:blip r:embed="rId5">
            <a:extLst/>
          </a:blip>
          <a:srcRect l="8607" t="9851" r="9589" b="9330"/>
          <a:stretch>
            <a:fillRect/>
          </a:stretch>
        </p:blipFill>
        <p:spPr>
          <a:xfrm>
            <a:off x="3411621" y="2530956"/>
            <a:ext cx="1744334" cy="1723317"/>
          </a:xfrm>
          <a:prstGeom prst="rect">
            <a:avLst/>
          </a:prstGeom>
          <a:ln w="12700">
            <a:miter lim="400000"/>
          </a:ln>
        </p:spPr>
      </p:pic>
      <p:sp>
        <p:nvSpPr>
          <p:cNvPr id="297" name="Заголовок 1"/>
          <p:cNvSpPr txBox="1"/>
          <p:nvPr/>
        </p:nvSpPr>
        <p:spPr>
          <a:xfrm>
            <a:off x="410965" y="500986"/>
            <a:ext cx="8270696" cy="736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algn="ctr">
              <a:defRPr sz="2400">
                <a:solidFill>
                  <a:srgbClr val="1C75BC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ИНФОРМАЦИОННАЯ СИСТЕМА «МДО»</a:t>
            </a:r>
            <a:endParaRPr sz="2000"/>
          </a:p>
          <a:p>
            <a:pPr algn="ctr">
              <a:defRPr sz="2400">
                <a:solidFill>
                  <a:srgbClr val="1C75BC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Мониторинг доступности образования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9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243478" y="1093503"/>
            <a:ext cx="1817580" cy="4038602"/>
          </a:xfrm>
          <a:prstGeom prst="rect">
            <a:avLst/>
          </a:prstGeom>
          <a:ln w="12700">
            <a:miter lim="400000"/>
          </a:ln>
        </p:spPr>
      </p:pic>
      <p:sp>
        <p:nvSpPr>
          <p:cNvPr id="300" name="Заголовок 1"/>
          <p:cNvSpPr txBox="1"/>
          <p:nvPr/>
        </p:nvSpPr>
        <p:spPr>
          <a:xfrm>
            <a:off x="6119662" y="1348213"/>
            <a:ext cx="2879197" cy="3746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ts val="1000"/>
              </a:spcBef>
              <a:defRPr sz="1200">
                <a:solidFill>
                  <a:srgbClr val="0D0D0D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Непрерывное образование</a:t>
            </a:r>
            <a:endParaRPr sz="4400"/>
          </a:p>
          <a:p>
            <a:pPr>
              <a:spcBef>
                <a:spcPts val="1000"/>
              </a:spcBef>
              <a:defRPr sz="1200">
                <a:solidFill>
                  <a:srgbClr val="0D0D0D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Профессиональные пробы</a:t>
            </a:r>
            <a:endParaRPr sz="4400"/>
          </a:p>
          <a:p>
            <a:pPr>
              <a:spcBef>
                <a:spcPts val="1000"/>
              </a:spcBef>
              <a:defRPr sz="1200">
                <a:solidFill>
                  <a:srgbClr val="0D0D0D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Индивидуальная траектория</a:t>
            </a:r>
            <a:endParaRPr sz="4400"/>
          </a:p>
          <a:p>
            <a:pPr>
              <a:spcBef>
                <a:spcPts val="1000"/>
              </a:spcBef>
              <a:defRPr sz="1200">
                <a:solidFill>
                  <a:srgbClr val="0D0D0D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Сопровождение развития</a:t>
            </a:r>
            <a:br/>
            <a:r>
              <a:t>детей и молодежи</a:t>
            </a:r>
            <a:br/>
            <a:r>
              <a:t>наставниками из общего,</a:t>
            </a:r>
            <a:br/>
            <a:r>
              <a:t>профессионального, высшего,</a:t>
            </a:r>
            <a:br/>
            <a:r>
              <a:t>дополнительного образования </a:t>
            </a:r>
            <a:br/>
            <a:r>
              <a:t>и реального сектора</a:t>
            </a:r>
            <a:endParaRPr sz="4400"/>
          </a:p>
          <a:p>
            <a:pPr>
              <a:spcBef>
                <a:spcPts val="1000"/>
              </a:spcBef>
              <a:defRPr sz="1200">
                <a:solidFill>
                  <a:srgbClr val="0D0D0D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Воспитание и просвещение, позволяющие формировать разностороннее мышление гармоничной личности, ориентированной  на здоровый образ жизни и готовой к активному участию в социальной </a:t>
            </a:r>
            <a:br/>
            <a:r>
              <a:t>и экономической жизни страны</a:t>
            </a:r>
          </a:p>
        </p:txBody>
      </p:sp>
      <p:sp>
        <p:nvSpPr>
          <p:cNvPr id="301" name="Заголовок 1"/>
          <p:cNvSpPr txBox="1"/>
          <p:nvPr/>
        </p:nvSpPr>
        <p:spPr>
          <a:xfrm>
            <a:off x="5791715" y="1252353"/>
            <a:ext cx="252030" cy="304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r">
              <a:defRPr sz="2000">
                <a:solidFill>
                  <a:srgbClr val="0070C0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1</a:t>
            </a:r>
          </a:p>
        </p:txBody>
      </p:sp>
      <p:sp>
        <p:nvSpPr>
          <p:cNvPr id="302" name="Заголовок 1"/>
          <p:cNvSpPr txBox="1"/>
          <p:nvPr/>
        </p:nvSpPr>
        <p:spPr>
          <a:xfrm>
            <a:off x="5791715" y="1586131"/>
            <a:ext cx="252030" cy="304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r">
              <a:defRPr sz="2000">
                <a:solidFill>
                  <a:srgbClr val="0070C0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2</a:t>
            </a:r>
          </a:p>
        </p:txBody>
      </p:sp>
      <p:sp>
        <p:nvSpPr>
          <p:cNvPr id="303" name="Заголовок 1"/>
          <p:cNvSpPr txBox="1"/>
          <p:nvPr/>
        </p:nvSpPr>
        <p:spPr>
          <a:xfrm>
            <a:off x="5791715" y="1908824"/>
            <a:ext cx="252030" cy="304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r">
              <a:defRPr sz="2000">
                <a:solidFill>
                  <a:srgbClr val="0070C0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3</a:t>
            </a:r>
          </a:p>
        </p:txBody>
      </p:sp>
      <p:sp>
        <p:nvSpPr>
          <p:cNvPr id="304" name="Заголовок 1"/>
          <p:cNvSpPr txBox="1"/>
          <p:nvPr/>
        </p:nvSpPr>
        <p:spPr>
          <a:xfrm>
            <a:off x="5791715" y="2222681"/>
            <a:ext cx="252030" cy="304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r">
              <a:defRPr sz="2000">
                <a:solidFill>
                  <a:srgbClr val="0070C0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4</a:t>
            </a:r>
          </a:p>
        </p:txBody>
      </p:sp>
      <p:sp>
        <p:nvSpPr>
          <p:cNvPr id="305" name="Заголовок 1"/>
          <p:cNvSpPr txBox="1"/>
          <p:nvPr/>
        </p:nvSpPr>
        <p:spPr>
          <a:xfrm>
            <a:off x="5791715" y="3475956"/>
            <a:ext cx="252030" cy="304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r">
              <a:defRPr sz="2000">
                <a:solidFill>
                  <a:srgbClr val="0070C0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5</a:t>
            </a:r>
          </a:p>
        </p:txBody>
      </p:sp>
      <p:grpSp>
        <p:nvGrpSpPr>
          <p:cNvPr id="309" name="Группа 12"/>
          <p:cNvGrpSpPr/>
          <p:nvPr/>
        </p:nvGrpSpPr>
        <p:grpSpPr>
          <a:xfrm>
            <a:off x="455406" y="1093503"/>
            <a:ext cx="3638261" cy="4038602"/>
            <a:chOff x="-1" y="0"/>
            <a:chExt cx="3638260" cy="4038601"/>
          </a:xfrm>
        </p:grpSpPr>
        <p:sp>
          <p:nvSpPr>
            <p:cNvPr id="306" name="Заголовок 1"/>
            <p:cNvSpPr txBox="1"/>
            <p:nvPr/>
          </p:nvSpPr>
          <p:spPr>
            <a:xfrm>
              <a:off x="-2" y="524310"/>
              <a:ext cx="1424832" cy="31750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/>
            <a:p>
              <a:pPr>
                <a:spcBef>
                  <a:spcPts val="1000"/>
                </a:spcBef>
                <a:defRPr sz="1200">
                  <a:solidFill>
                    <a:srgbClr val="0D0D0D"/>
                  </a:solidFill>
                  <a:latin typeface="Verdana"/>
                  <a:ea typeface="Verdana"/>
                  <a:cs typeface="Verdana"/>
                  <a:sym typeface="Verdana"/>
                </a:defRPr>
              </a:pPr>
              <a:r>
                <a:t>Доступность </a:t>
              </a:r>
              <a:br/>
              <a:r>
                <a:t>трех типов ресурсов</a:t>
              </a:r>
              <a:endParaRPr sz="4400"/>
            </a:p>
            <a:p>
              <a:pPr>
                <a:spcBef>
                  <a:spcPts val="1000"/>
                </a:spcBef>
                <a:defRPr sz="1200">
                  <a:solidFill>
                    <a:srgbClr val="00B0F0"/>
                  </a:solidFill>
                  <a:latin typeface="Verdana"/>
                  <a:ea typeface="Verdana"/>
                  <a:cs typeface="Verdana"/>
                  <a:sym typeface="Verdana"/>
                </a:defRPr>
              </a:pPr>
              <a:r>
                <a:t>•</a:t>
              </a:r>
              <a:r>
                <a:rPr>
                  <a:solidFill>
                    <a:srgbClr val="0D0D0D"/>
                  </a:solidFill>
                </a:rPr>
                <a:t> всех уровней системы образования</a:t>
              </a:r>
              <a:endParaRPr sz="4400"/>
            </a:p>
            <a:p>
              <a:pPr>
                <a:spcBef>
                  <a:spcPts val="1000"/>
                </a:spcBef>
                <a:defRPr sz="1200">
                  <a:solidFill>
                    <a:srgbClr val="00B0F0"/>
                  </a:solidFill>
                  <a:latin typeface="Verdana"/>
                  <a:ea typeface="Verdana"/>
                  <a:cs typeface="Verdana"/>
                  <a:sym typeface="Verdana"/>
                </a:defRPr>
              </a:pPr>
              <a:r>
                <a:t>•</a:t>
              </a:r>
              <a:r>
                <a:rPr>
                  <a:solidFill>
                    <a:srgbClr val="0D0D0D"/>
                  </a:solidFill>
                </a:rPr>
                <a:t> реального сектора</a:t>
              </a:r>
              <a:endParaRPr sz="4400"/>
            </a:p>
            <a:p>
              <a:pPr>
                <a:spcBef>
                  <a:spcPts val="1000"/>
                </a:spcBef>
                <a:defRPr sz="1200">
                  <a:solidFill>
                    <a:srgbClr val="00B0F0"/>
                  </a:solidFill>
                  <a:latin typeface="Verdana"/>
                  <a:ea typeface="Verdana"/>
                  <a:cs typeface="Verdana"/>
                  <a:sym typeface="Verdana"/>
                </a:defRPr>
              </a:pPr>
              <a:r>
                <a:t>•</a:t>
              </a:r>
              <a:r>
                <a:rPr>
                  <a:solidFill>
                    <a:srgbClr val="0D0D0D"/>
                  </a:solidFill>
                </a:rPr>
                <a:t> негосударст-</a:t>
              </a:r>
              <a:br>
                <a:rPr>
                  <a:solidFill>
                    <a:srgbClr val="0D0D0D"/>
                  </a:solidFill>
                </a:rPr>
              </a:br>
              <a:r>
                <a:rPr>
                  <a:solidFill>
                    <a:srgbClr val="0D0D0D"/>
                  </a:solidFill>
                </a:rPr>
                <a:t>венного сектора образования</a:t>
              </a:r>
              <a:endParaRPr sz="4400"/>
            </a:p>
            <a:p>
              <a:pPr>
                <a:spcBef>
                  <a:spcPts val="1000"/>
                </a:spcBef>
                <a:defRPr sz="1200">
                  <a:solidFill>
                    <a:srgbClr val="00B0F0"/>
                  </a:solidFill>
                  <a:latin typeface="Verdana"/>
                  <a:ea typeface="Verdana"/>
                  <a:cs typeface="Verdana"/>
                  <a:sym typeface="Verdana"/>
                </a:defRPr>
              </a:pPr>
              <a:r>
                <a:t>•</a:t>
              </a:r>
              <a:r>
                <a:rPr>
                  <a:solidFill>
                    <a:srgbClr val="0D0D0D"/>
                  </a:solidFill>
                </a:rPr>
                <a:t> учреждений  культуры </a:t>
              </a:r>
              <a:br>
                <a:rPr>
                  <a:solidFill>
                    <a:srgbClr val="0D0D0D"/>
                  </a:solidFill>
                </a:rPr>
              </a:br>
              <a:r>
                <a:rPr>
                  <a:solidFill>
                    <a:srgbClr val="0D0D0D"/>
                  </a:solidFill>
                </a:rPr>
                <a:t>и спорта</a:t>
              </a:r>
            </a:p>
          </p:txBody>
        </p:sp>
        <p:pic>
          <p:nvPicPr>
            <p:cNvPr id="307" name="Picture 2" descr="Picture 2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859444" y="0"/>
              <a:ext cx="2183728" cy="403860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308" name="Picture 2" descr="Picture 2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1820679" y="0"/>
              <a:ext cx="1817580" cy="403860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314" name="Группа 20"/>
          <p:cNvGrpSpPr/>
          <p:nvPr/>
        </p:nvGrpSpPr>
        <p:grpSpPr>
          <a:xfrm>
            <a:off x="214394" y="5331138"/>
            <a:ext cx="8582639" cy="772711"/>
            <a:chOff x="0" y="0"/>
            <a:chExt cx="8582638" cy="772710"/>
          </a:xfrm>
        </p:grpSpPr>
        <p:sp>
          <p:nvSpPr>
            <p:cNvPr id="310" name="Заголовок 1"/>
            <p:cNvSpPr txBox="1"/>
            <p:nvPr/>
          </p:nvSpPr>
          <p:spPr>
            <a:xfrm>
              <a:off x="2321784" y="10709"/>
              <a:ext cx="1924803" cy="7620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>
                <a:spcBef>
                  <a:spcPts val="1000"/>
                </a:spcBef>
                <a:defRPr sz="1200">
                  <a:solidFill>
                    <a:srgbClr val="0D0D0D"/>
                  </a:solidFill>
                  <a:latin typeface="Verdana"/>
                  <a:ea typeface="Verdana"/>
                  <a:cs typeface="Verdana"/>
                  <a:sym typeface="Verdana"/>
                </a:defRPr>
              </a:lvl1pPr>
            </a:lstStyle>
            <a:p>
              <a:pPr/>
              <a:r>
                <a:t>Сближение запросов реального сектора и результатов системы образования</a:t>
              </a:r>
            </a:p>
          </p:txBody>
        </p:sp>
        <p:sp>
          <p:nvSpPr>
            <p:cNvPr id="311" name="Прямоугольник 10"/>
            <p:cNvSpPr txBox="1"/>
            <p:nvPr/>
          </p:nvSpPr>
          <p:spPr>
            <a:xfrm>
              <a:off x="0" y="-1"/>
              <a:ext cx="2276067" cy="6502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/>
            <a:p>
              <a:pPr>
                <a:spcBef>
                  <a:spcPts val="1000"/>
                </a:spcBef>
                <a:defRPr>
                  <a:solidFill>
                    <a:srgbClr val="0070C0"/>
                  </a:solidFill>
                  <a:latin typeface="Verdana"/>
                  <a:ea typeface="Verdana"/>
                  <a:cs typeface="Verdana"/>
                  <a:sym typeface="Verdana"/>
                </a:defRPr>
              </a:pPr>
              <a:r>
                <a:t>+ СОЦИАЛЬНЫЕ</a:t>
              </a:r>
              <a:br/>
              <a:r>
                <a:t>   ЭФФЕКТЫ:</a:t>
              </a:r>
            </a:p>
          </p:txBody>
        </p:sp>
        <p:sp>
          <p:nvSpPr>
            <p:cNvPr id="312" name="Заголовок 1"/>
            <p:cNvSpPr txBox="1"/>
            <p:nvPr/>
          </p:nvSpPr>
          <p:spPr>
            <a:xfrm>
              <a:off x="5905269" y="10709"/>
              <a:ext cx="2677370" cy="7620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/>
            <a:p>
              <a:pPr>
                <a:spcBef>
                  <a:spcPts val="1000"/>
                </a:spcBef>
                <a:defRPr sz="1200">
                  <a:solidFill>
                    <a:srgbClr val="0D0D0D"/>
                  </a:solidFill>
                  <a:latin typeface="Verdana"/>
                  <a:ea typeface="Verdana"/>
                  <a:cs typeface="Verdana"/>
                  <a:sym typeface="Verdana"/>
                </a:defRPr>
              </a:pPr>
              <a:r>
                <a:t>Развитие общественных институтов  </a:t>
              </a:r>
              <a:br/>
              <a:r>
                <a:t>(образовательное волонтерство, наставничество и т.д.)</a:t>
              </a:r>
            </a:p>
          </p:txBody>
        </p:sp>
        <p:sp>
          <p:nvSpPr>
            <p:cNvPr id="313" name="Заголовок 1"/>
            <p:cNvSpPr txBox="1"/>
            <p:nvPr/>
          </p:nvSpPr>
          <p:spPr>
            <a:xfrm>
              <a:off x="4443964" y="10708"/>
              <a:ext cx="1369112" cy="7620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/>
            <a:p>
              <a:pPr>
                <a:spcBef>
                  <a:spcPts val="1000"/>
                </a:spcBef>
                <a:defRPr sz="1200">
                  <a:solidFill>
                    <a:srgbClr val="0D0D0D"/>
                  </a:solidFill>
                  <a:latin typeface="Verdana"/>
                  <a:ea typeface="Verdana"/>
                  <a:cs typeface="Verdana"/>
                  <a:sym typeface="Verdana"/>
                </a:defRPr>
              </a:pPr>
              <a:r>
                <a:t>Сближение уровней </a:t>
              </a:r>
              <a:br/>
              <a:r>
                <a:t>системы образования</a:t>
              </a:r>
            </a:p>
          </p:txBody>
        </p:sp>
      </p:grpSp>
      <p:grpSp>
        <p:nvGrpSpPr>
          <p:cNvPr id="317" name="Группа 8"/>
          <p:cNvGrpSpPr/>
          <p:nvPr/>
        </p:nvGrpSpPr>
        <p:grpSpPr>
          <a:xfrm>
            <a:off x="2939142" y="1262152"/>
            <a:ext cx="2403776" cy="2976019"/>
            <a:chOff x="0" y="0"/>
            <a:chExt cx="2403774" cy="2976018"/>
          </a:xfrm>
        </p:grpSpPr>
        <p:pic>
          <p:nvPicPr>
            <p:cNvPr id="315" name="Picture 2" descr="Picture 2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-1" y="0"/>
              <a:ext cx="2403776" cy="2976019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316" name="Заголовок 1"/>
            <p:cNvSpPr txBox="1"/>
            <p:nvPr/>
          </p:nvSpPr>
          <p:spPr>
            <a:xfrm>
              <a:off x="121556" y="320459"/>
              <a:ext cx="1663703" cy="4572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/>
            <a:p>
              <a:pPr algn="ctr">
                <a:defRPr sz="1000">
                  <a:solidFill>
                    <a:srgbClr val="0D0D0D"/>
                  </a:solidFill>
                  <a:latin typeface="Verdana"/>
                  <a:ea typeface="Verdana"/>
                  <a:cs typeface="Verdana"/>
                  <a:sym typeface="Verdana"/>
                </a:defRPr>
              </a:pPr>
              <a:r>
                <a:t>Пробую и пробуюсь, </a:t>
              </a:r>
              <a:endParaRPr sz="4400"/>
            </a:p>
            <a:p>
              <a:pPr algn="ctr">
                <a:defRPr sz="1000">
                  <a:solidFill>
                    <a:srgbClr val="0D0D0D"/>
                  </a:solidFill>
                  <a:latin typeface="Verdana"/>
                  <a:ea typeface="Verdana"/>
                  <a:cs typeface="Verdana"/>
                  <a:sym typeface="Verdana"/>
                </a:defRPr>
              </a:pPr>
              <a:r>
                <a:t>попробовав выбираю,</a:t>
              </a:r>
              <a:endParaRPr sz="4400"/>
            </a:p>
            <a:p>
              <a:pPr algn="ctr">
                <a:defRPr sz="1000">
                  <a:solidFill>
                    <a:srgbClr val="0D0D0D"/>
                  </a:solidFill>
                  <a:latin typeface="Verdana"/>
                  <a:ea typeface="Verdana"/>
                  <a:cs typeface="Verdana"/>
                  <a:sym typeface="Verdana"/>
                </a:defRPr>
              </a:pPr>
              <a:r>
                <a:t>выбрав обучаюсь</a:t>
              </a:r>
            </a:p>
          </p:txBody>
        </p:sp>
      </p:grpSp>
      <p:sp>
        <p:nvSpPr>
          <p:cNvPr id="318" name="Заголовок 1"/>
          <p:cNvSpPr txBox="1"/>
          <p:nvPr/>
        </p:nvSpPr>
        <p:spPr>
          <a:xfrm>
            <a:off x="558800" y="476672"/>
            <a:ext cx="8018292" cy="368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defRPr sz="2400">
                <a:solidFill>
                  <a:srgbClr val="1C75BC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ИНВЕНТАРИЗАЦИЯ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Subtype="8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318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Причем же здесь Центр «Точка роста»"/>
          <p:cNvSpPr txBox="1"/>
          <p:nvPr/>
        </p:nvSpPr>
        <p:spPr>
          <a:xfrm>
            <a:off x="998509" y="712991"/>
            <a:ext cx="7146983" cy="4597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ctr">
              <a:defRPr sz="2400">
                <a:solidFill>
                  <a:srgbClr val="1C75BC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ПРИЧЕМ ЖЕ ЗДЕСЬ ЦЕНТР «ТОЧКА РОСТА»?</a:t>
            </a:r>
          </a:p>
        </p:txBody>
      </p:sp>
      <p:pic>
        <p:nvPicPr>
          <p:cNvPr id="321" name="Рисунок 8" descr="Рисунок 8"/>
          <p:cNvPicPr>
            <a:picLocks noChangeAspect="1"/>
          </p:cNvPicPr>
          <p:nvPr/>
        </p:nvPicPr>
        <p:blipFill>
          <a:blip r:embed="rId2">
            <a:extLst/>
          </a:blip>
          <a:srcRect l="27307" t="8943" r="20023" b="77236"/>
          <a:stretch>
            <a:fillRect/>
          </a:stretch>
        </p:blipFill>
        <p:spPr>
          <a:xfrm>
            <a:off x="1102855" y="1468889"/>
            <a:ext cx="7071573" cy="2624821"/>
          </a:xfrm>
          <a:prstGeom prst="rect">
            <a:avLst/>
          </a:prstGeom>
          <a:ln w="12700">
            <a:miter lim="400000"/>
          </a:ln>
        </p:spPr>
      </p:pic>
      <p:pic>
        <p:nvPicPr>
          <p:cNvPr id="322" name="Рисунок 4" descr="Рисунок 4"/>
          <p:cNvPicPr>
            <a:picLocks noChangeAspect="1"/>
          </p:cNvPicPr>
          <p:nvPr/>
        </p:nvPicPr>
        <p:blipFill>
          <a:blip r:embed="rId3">
            <a:extLst/>
          </a:blip>
          <a:srcRect l="0" t="0" r="0" b="56050"/>
          <a:stretch>
            <a:fillRect/>
          </a:stretch>
        </p:blipFill>
        <p:spPr>
          <a:xfrm>
            <a:off x="317500" y="4221371"/>
            <a:ext cx="8556395" cy="265736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6" name="Группа 8"/>
          <p:cNvGrpSpPr/>
          <p:nvPr/>
        </p:nvGrpSpPr>
        <p:grpSpPr>
          <a:xfrm>
            <a:off x="5847677" y="1412556"/>
            <a:ext cx="2400302" cy="1133476"/>
            <a:chOff x="0" y="0"/>
            <a:chExt cx="2400300" cy="1133475"/>
          </a:xfrm>
        </p:grpSpPr>
        <p:pic>
          <p:nvPicPr>
            <p:cNvPr id="324" name="Picture 2" descr="Picture 2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0" y="0"/>
              <a:ext cx="2400301" cy="1133476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325" name="Заголовок 1"/>
            <p:cNvSpPr txBox="1"/>
            <p:nvPr/>
          </p:nvSpPr>
          <p:spPr>
            <a:xfrm>
              <a:off x="493085" y="124142"/>
              <a:ext cx="1422402" cy="2794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/>
            <a:p>
              <a:pPr algn="ctr">
                <a:defRPr b="1" sz="900"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</a:defRPr>
              </a:pPr>
              <a:r>
                <a:t>Учреждения</a:t>
              </a:r>
              <a:br/>
              <a:r>
                <a:t>культуры и спорта</a:t>
              </a:r>
            </a:p>
          </p:txBody>
        </p:sp>
      </p:grpSp>
      <p:grpSp>
        <p:nvGrpSpPr>
          <p:cNvPr id="329" name="Группа 9"/>
          <p:cNvGrpSpPr/>
          <p:nvPr/>
        </p:nvGrpSpPr>
        <p:grpSpPr>
          <a:xfrm>
            <a:off x="1129552" y="1337944"/>
            <a:ext cx="1206502" cy="1282701"/>
            <a:chOff x="0" y="0"/>
            <a:chExt cx="1206501" cy="1282700"/>
          </a:xfrm>
        </p:grpSpPr>
        <p:pic>
          <p:nvPicPr>
            <p:cNvPr id="327" name="Picture 2" descr="Picture 2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-1" y="0"/>
              <a:ext cx="1206503" cy="128270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328" name="Заголовок 1"/>
            <p:cNvSpPr txBox="1"/>
            <p:nvPr/>
          </p:nvSpPr>
          <p:spPr>
            <a:xfrm>
              <a:off x="111758" y="163829"/>
              <a:ext cx="1013464" cy="2794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/>
            <a:p>
              <a:pPr algn="ctr">
                <a:defRPr b="1" sz="900"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</a:defRPr>
              </a:pPr>
              <a:r>
                <a:t>Общее</a:t>
              </a:r>
              <a:br/>
              <a:r>
                <a:t>образование</a:t>
              </a:r>
            </a:p>
          </p:txBody>
        </p:sp>
      </p:grpSp>
      <p:sp>
        <p:nvSpPr>
          <p:cNvPr id="330" name="Соединит. линия"/>
          <p:cNvSpPr/>
          <p:nvPr/>
        </p:nvSpPr>
        <p:spPr>
          <a:xfrm>
            <a:off x="3391051" y="1556726"/>
            <a:ext cx="1895655" cy="26373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6210" fill="norm" stroke="1" extrusionOk="0">
                <a:moveTo>
                  <a:pt x="0" y="14658"/>
                </a:moveTo>
                <a:cubicBezTo>
                  <a:pt x="6654" y="-5390"/>
                  <a:pt x="13854" y="-4873"/>
                  <a:pt x="21600" y="16210"/>
                </a:cubicBezTo>
              </a:path>
            </a:pathLst>
          </a:custGeom>
          <a:ln w="25400">
            <a:solidFill>
              <a:schemeClr val="accent1"/>
            </a:solidFill>
            <a:tailEnd type="triangle"/>
          </a:ln>
        </p:spPr>
        <p:txBody>
          <a:bodyPr lIns="45718" tIns="45718" rIns="45718" bIns="45718"/>
          <a:lstStyle/>
          <a:p>
            <a:pPr/>
          </a:p>
        </p:txBody>
      </p:sp>
      <p:sp>
        <p:nvSpPr>
          <p:cNvPr id="331" name="100/0"/>
          <p:cNvSpPr txBox="1"/>
          <p:nvPr/>
        </p:nvSpPr>
        <p:spPr>
          <a:xfrm>
            <a:off x="1129552" y="2725704"/>
            <a:ext cx="1181060" cy="4597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b="1" sz="240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100/0</a:t>
            </a:r>
          </a:p>
        </p:txBody>
      </p:sp>
      <p:sp>
        <p:nvSpPr>
          <p:cNvPr id="332" name="0/100"/>
          <p:cNvSpPr txBox="1"/>
          <p:nvPr/>
        </p:nvSpPr>
        <p:spPr>
          <a:xfrm>
            <a:off x="6593337" y="2725704"/>
            <a:ext cx="1181060" cy="4597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b="1" sz="240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0/100</a:t>
            </a:r>
          </a:p>
        </p:txBody>
      </p:sp>
      <p:sp>
        <p:nvSpPr>
          <p:cNvPr id="333" name="Любое соотношение"/>
          <p:cNvSpPr txBox="1"/>
          <p:nvPr/>
        </p:nvSpPr>
        <p:spPr>
          <a:xfrm>
            <a:off x="2967482" y="2725704"/>
            <a:ext cx="3327309" cy="4597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sz="240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Любое соотношение</a:t>
            </a:r>
          </a:p>
        </p:txBody>
      </p:sp>
      <p:sp>
        <p:nvSpPr>
          <p:cNvPr id="334" name="Реализация всей программы в школе"/>
          <p:cNvSpPr txBox="1"/>
          <p:nvPr/>
        </p:nvSpPr>
        <p:spPr>
          <a:xfrm>
            <a:off x="731207" y="3370670"/>
            <a:ext cx="2137791" cy="929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Реализация всей программы в школе</a:t>
            </a:r>
          </a:p>
        </p:txBody>
      </p:sp>
      <p:sp>
        <p:nvSpPr>
          <p:cNvPr id="335" name="Реализация модулей программы в другом учреждении"/>
          <p:cNvSpPr txBox="1"/>
          <p:nvPr/>
        </p:nvSpPr>
        <p:spPr>
          <a:xfrm>
            <a:off x="3131359" y="3370670"/>
            <a:ext cx="2606742" cy="929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Реализация модулей программы в другом учреждении</a:t>
            </a:r>
          </a:p>
        </p:txBody>
      </p:sp>
      <p:sp>
        <p:nvSpPr>
          <p:cNvPr id="336" name="Реализация программы только за счет сетевого взаимодействия (зачисление, перезачет результатов доп.образования)"/>
          <p:cNvSpPr txBox="1"/>
          <p:nvPr/>
        </p:nvSpPr>
        <p:spPr>
          <a:xfrm>
            <a:off x="5984375" y="3370670"/>
            <a:ext cx="2400302" cy="2326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Реализация программы только за счет сетевого взаимодействия (зачисление, перезачет результатов доп.образования)</a:t>
            </a:r>
          </a:p>
        </p:txBody>
      </p:sp>
      <p:sp>
        <p:nvSpPr>
          <p:cNvPr id="337" name="См. Методические рекомендации МР-81/02вн Министерства Просвещения"/>
          <p:cNvSpPr txBox="1"/>
          <p:nvPr/>
        </p:nvSpPr>
        <p:spPr>
          <a:xfrm>
            <a:off x="449351" y="5991508"/>
            <a:ext cx="8245297" cy="3327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160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См. Методические рекомендации МР-81/02вн Министерства Просвещения</a:t>
            </a:r>
          </a:p>
        </p:txBody>
      </p:sp>
      <p:sp>
        <p:nvSpPr>
          <p:cNvPr id="338" name="Соединит. линия"/>
          <p:cNvSpPr/>
          <p:nvPr/>
        </p:nvSpPr>
        <p:spPr>
          <a:xfrm>
            <a:off x="3391051" y="2147564"/>
            <a:ext cx="1895655" cy="2637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6210" fill="norm" stroke="1" extrusionOk="0">
                <a:moveTo>
                  <a:pt x="21600" y="1552"/>
                </a:moveTo>
                <a:cubicBezTo>
                  <a:pt x="14946" y="21600"/>
                  <a:pt x="7746" y="21083"/>
                  <a:pt x="0" y="0"/>
                </a:cubicBezTo>
              </a:path>
            </a:pathLst>
          </a:custGeom>
          <a:ln w="25400">
            <a:solidFill>
              <a:schemeClr val="accent1"/>
            </a:solidFill>
            <a:tailEnd type="triangle"/>
          </a:ln>
        </p:spPr>
        <p:txBody>
          <a:bodyPr lIns="45718" tIns="45718" rIns="45718" bIns="45718"/>
          <a:lstStyle/>
          <a:p>
            <a:pPr/>
          </a:p>
        </p:txBody>
      </p:sp>
      <p:sp>
        <p:nvSpPr>
          <p:cNvPr id="339" name="Причем же здесь Центр «Точка роста»"/>
          <p:cNvSpPr txBox="1"/>
          <p:nvPr/>
        </p:nvSpPr>
        <p:spPr>
          <a:xfrm>
            <a:off x="2532409" y="712991"/>
            <a:ext cx="4079189" cy="4597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ctr">
              <a:defRPr sz="2400">
                <a:solidFill>
                  <a:srgbClr val="1C75BC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ВОЗМОЖНЫЕ ВАРИАНТЫ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1" name="Picture 4" descr="Picture 4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26259" y="2809484"/>
            <a:ext cx="7808225" cy="3660107"/>
          </a:xfrm>
          <a:prstGeom prst="rect">
            <a:avLst/>
          </a:prstGeom>
          <a:ln w="12700">
            <a:miter lim="400000"/>
          </a:ln>
        </p:spPr>
      </p:pic>
      <p:pic>
        <p:nvPicPr>
          <p:cNvPr id="342" name="Рисунок 8" descr="Рисунок 8"/>
          <p:cNvPicPr>
            <a:picLocks noChangeAspect="1"/>
          </p:cNvPicPr>
          <p:nvPr/>
        </p:nvPicPr>
        <p:blipFill>
          <a:blip r:embed="rId3">
            <a:extLst/>
          </a:blip>
          <a:srcRect l="27307" t="8943" r="20023" b="77236"/>
          <a:stretch>
            <a:fillRect/>
          </a:stretch>
        </p:blipFill>
        <p:spPr>
          <a:xfrm>
            <a:off x="2135960" y="106407"/>
            <a:ext cx="5062448" cy="1879076"/>
          </a:xfrm>
          <a:prstGeom prst="rect">
            <a:avLst/>
          </a:prstGeom>
          <a:ln w="12700">
            <a:miter lim="400000"/>
          </a:ln>
        </p:spPr>
      </p:pic>
      <p:sp>
        <p:nvSpPr>
          <p:cNvPr id="343" name="Точка притяжения детей и родителей"/>
          <p:cNvSpPr txBox="1"/>
          <p:nvPr/>
        </p:nvSpPr>
        <p:spPr>
          <a:xfrm>
            <a:off x="1900381" y="2166652"/>
            <a:ext cx="6380889" cy="4597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>
              <a:defRPr sz="2400">
                <a:latin typeface="Verdana"/>
                <a:ea typeface="Verdana"/>
                <a:cs typeface="Verdana"/>
                <a:sym typeface="Verdana"/>
              </a:defRPr>
            </a:pPr>
            <a:r>
              <a:t>Точка притяжения</a:t>
            </a:r>
            <a:r>
              <a:t> </a:t>
            </a:r>
            <a:r>
              <a:t>детей и родителей</a:t>
            </a:r>
          </a:p>
        </p:txBody>
      </p:sp>
      <p:sp>
        <p:nvSpPr>
          <p:cNvPr id="344" name="Равно 1"/>
          <p:cNvSpPr/>
          <p:nvPr/>
        </p:nvSpPr>
        <p:spPr>
          <a:xfrm>
            <a:off x="865980" y="2219031"/>
            <a:ext cx="774659" cy="3584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0"/>
                </a:moveTo>
                <a:lnTo>
                  <a:pt x="21600" y="0"/>
                </a:lnTo>
                <a:lnTo>
                  <a:pt x="21600" y="6344"/>
                </a:lnTo>
                <a:lnTo>
                  <a:pt x="0" y="6344"/>
                </a:lnTo>
                <a:close/>
                <a:moveTo>
                  <a:pt x="0" y="15256"/>
                </a:moveTo>
                <a:lnTo>
                  <a:pt x="21600" y="15256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rgbClr val="FF0000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Причем же здесь Центр «Точка роста»"/>
          <p:cNvSpPr txBox="1"/>
          <p:nvPr/>
        </p:nvSpPr>
        <p:spPr>
          <a:xfrm>
            <a:off x="2493193" y="1779791"/>
            <a:ext cx="4157622" cy="4597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ctr">
              <a:defRPr sz="2400">
                <a:solidFill>
                  <a:srgbClr val="1C75BC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СПАСИБО ЗА ВНИМАНИЕ!</a:t>
            </a:r>
          </a:p>
        </p:txBody>
      </p:sp>
      <p:pic>
        <p:nvPicPr>
          <p:cNvPr id="347" name="Рисунок 2" descr="Рисунок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979165" y="2621385"/>
            <a:ext cx="4998231" cy="152705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Тема Office">
  <a:themeElements>
    <a:clrScheme name="Тема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Тема Offic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8" tIns="45718" rIns="45718" bIns="45718" numCol="1" spcCol="38100" rtlCol="0" anchor="ctr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Тема Office">
  <a:themeElements>
    <a:clrScheme name="Тема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Тема Offic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8" tIns="45718" rIns="45718" bIns="45718" numCol="1" spcCol="38100" rtlCol="0" anchor="ctr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